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Economica"/>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A9CB12-5825-421C-AE55-F2C7A3CF4837}">
  <a:tblStyle styleId="{A8A9CB12-5825-421C-AE55-F2C7A3CF48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Economica-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Economica-italic.fntdata"/><Relationship Id="rId16" Type="http://schemas.openxmlformats.org/officeDocument/2006/relationships/slide" Target="slides/slide10.xml"/><Relationship Id="rId38" Type="http://schemas.openxmlformats.org/officeDocument/2006/relationships/font" Target="fonts/Economica-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2454a190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2454a190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of the motor within this code, sets the AIN pins at the beginning in order to set the motor driver in the correct mode which is clockwise for 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Unlock pps and set OC1 to rb6 to output compare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timer 3 for output compare and set up OC1 as a PWM signal to control the motor driver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2454a190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2454a1903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Setspeed will change OC1RS in order to change the width of the PWM signal which then will adjust the speed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IC1 interrupt which is bound to the button will end up calling the setspeed function to adjust the speed of the motor; it will have 4 settings at speed = 0  it will be off, at speed = 1 for low, speed = 2 for medium, and speed = 3 for high. The button will cycle through these modes by adding 1 to speed mode until it will hit 4 then it will be set back to 0 to repeat the cycle.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2454a1903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2454a1903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code will initialize timer 2 and bind input compare 1 to timer 2. RP8/RB8 will be used for this and a button will be used to toggle this </a:t>
            </a:r>
            <a:r>
              <a:rPr lang="en"/>
              <a:t>interrupt</a:t>
            </a:r>
            <a:r>
              <a:rPr lang="en"/>
              <a:t> with it capturing every falling edge.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2454a1903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2454a1903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and Displacement of the temperature</a:t>
            </a:r>
            <a:endParaRPr/>
          </a:p>
          <a:p>
            <a:pPr indent="0" lvl="0" marL="0" rtl="0" algn="l">
              <a:spcBef>
                <a:spcPts val="0"/>
              </a:spcBef>
              <a:spcAft>
                <a:spcPts val="0"/>
              </a:spcAft>
              <a:buClr>
                <a:schemeClr val="dk1"/>
              </a:buClr>
              <a:buSzPts val="1100"/>
              <a:buFont typeface="Arial"/>
              <a:buNone/>
            </a:pPr>
            <a:r>
              <a:rPr lang="en">
                <a:solidFill>
                  <a:schemeClr val="dk1"/>
                </a:solidFill>
              </a:rPr>
              <a:t> Additionally, we plan to implement a temperature sensor that turns the fan on automatically when the temperature is above a certain range. When the temperature reaches the working temperature, the corresponding value given by the sensor will be recorded and set as the value to turn on the motor. We display the temperature and the mode of the fan speed in an LCD Display by PIC 24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284afb437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284afb437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6576d4e24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6576d4e24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6576d4e24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6576d4e24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6576d4e2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6576d4e2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6576d4e24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6576d4e24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2454a190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2454a190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structures and algorithms for temperature display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2454a190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2454a190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6576d4e24_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6576d4e24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6576d4e24_6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6576d4e24_6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6576d4e24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6576d4e24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6576d4e24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6576d4e24_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6576d4e2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6576d4e2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6576d4e24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6576d4e24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6576d4e24_6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6576d4e24_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6644065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6644065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2454a1903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2454a1903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284afb4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284afb4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284afb4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284afb4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284afb43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284afb43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26576d4e2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26576d4e2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6576d4e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6576d4e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2454a190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2454a190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Motor Control</a:t>
            </a:r>
            <a:r>
              <a:rPr lang="en"/>
              <a:t>	</a:t>
            </a:r>
            <a:endParaRPr/>
          </a:p>
          <a:p>
            <a:pPr indent="0" lvl="0" marL="0" rtl="0" algn="l">
              <a:spcBef>
                <a:spcPts val="0"/>
              </a:spcBef>
              <a:spcAft>
                <a:spcPts val="0"/>
              </a:spcAft>
              <a:buNone/>
            </a:pPr>
            <a:r>
              <a:rPr lang="en"/>
              <a:t>Our project involves building a fan. We use a button to control different modes for the speed of the fan (fast, medium, slow), which changes the PWM signal parameter in PIC24 Microcontroller accordingly and controls the speed of the motor. We use a DC Motor Driver at different speeds to run the motor using different PWM..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284afb43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284afb43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284afb43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284afb43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6576d4e24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6576d4e24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jpg"/><Relationship Id="rId4" Type="http://schemas.openxmlformats.org/officeDocument/2006/relationships/image" Target="../media/image3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2.png"/><Relationship Id="rId5" Type="http://schemas.openxmlformats.org/officeDocument/2006/relationships/image" Target="../media/image36.jpg"/><Relationship Id="rId6"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063250" y="1782300"/>
            <a:ext cx="5017500" cy="1578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444"/>
              <a:t>Temperature-</a:t>
            </a:r>
            <a:endParaRPr sz="4444"/>
          </a:p>
          <a:p>
            <a:pPr indent="0" lvl="0" marL="0" rtl="0" algn="ctr">
              <a:spcBef>
                <a:spcPts val="0"/>
              </a:spcBef>
              <a:spcAft>
                <a:spcPts val="0"/>
              </a:spcAft>
              <a:buNone/>
            </a:pPr>
            <a:r>
              <a:rPr lang="en" sz="4444"/>
              <a:t>Controlled</a:t>
            </a:r>
            <a:r>
              <a:rPr lang="en" sz="4444"/>
              <a:t> Fan</a:t>
            </a:r>
            <a:endParaRPr sz="4444"/>
          </a:p>
          <a:p>
            <a:pPr indent="0" lvl="0" marL="0" rtl="0" algn="ctr">
              <a:spcBef>
                <a:spcPts val="0"/>
              </a:spcBef>
              <a:spcAft>
                <a:spcPts val="0"/>
              </a:spcAft>
              <a:buNone/>
            </a:pPr>
            <a:r>
              <a:t/>
            </a:r>
            <a:endParaRPr sz="3000"/>
          </a:p>
          <a:p>
            <a:pPr indent="0" lvl="0" marL="0" rtl="0" algn="ctr">
              <a:spcBef>
                <a:spcPts val="0"/>
              </a:spcBef>
              <a:spcAft>
                <a:spcPts val="0"/>
              </a:spcAft>
              <a:buNone/>
            </a:pPr>
            <a:r>
              <a:rPr lang="en" sz="2888"/>
              <a:t>EE 2361 Final Project</a:t>
            </a:r>
            <a:endParaRPr sz="2888"/>
          </a:p>
        </p:txBody>
      </p:sp>
      <p:sp>
        <p:nvSpPr>
          <p:cNvPr id="63" name="Google Shape;63;p13"/>
          <p:cNvSpPr txBox="1"/>
          <p:nvPr>
            <p:ph idx="1" type="subTitle"/>
          </p:nvPr>
        </p:nvSpPr>
        <p:spPr>
          <a:xfrm>
            <a:off x="5971925" y="3361200"/>
            <a:ext cx="2684700" cy="10635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By:	Yuan Jiang</a:t>
            </a:r>
            <a:endParaRPr/>
          </a:p>
          <a:p>
            <a:pPr indent="0" lvl="0" marL="0" rtl="0" algn="ctr">
              <a:spcBef>
                <a:spcPts val="0"/>
              </a:spcBef>
              <a:spcAft>
                <a:spcPts val="0"/>
              </a:spcAft>
              <a:buNone/>
            </a:pPr>
            <a:r>
              <a:rPr lang="en"/>
              <a:t>	Soorya Sundravel</a:t>
            </a:r>
            <a:endParaRPr/>
          </a:p>
          <a:p>
            <a:pPr indent="0" lvl="0" marL="0" rtl="0" algn="ctr">
              <a:spcBef>
                <a:spcPts val="0"/>
              </a:spcBef>
              <a:spcAft>
                <a:spcPts val="0"/>
              </a:spcAft>
              <a:buNone/>
            </a:pPr>
            <a:r>
              <a:rPr lang="en"/>
              <a:t>	Hongyu Wang</a:t>
            </a:r>
            <a:endParaRPr/>
          </a:p>
          <a:p>
            <a:pPr indent="0" lvl="0" marL="0" rtl="0" algn="ctr">
              <a:spcBef>
                <a:spcPts val="0"/>
              </a:spcBef>
              <a:spcAft>
                <a:spcPts val="0"/>
              </a:spcAft>
              <a:buNone/>
            </a:pPr>
            <a:r>
              <a:rPr lang="en"/>
              <a:t>	Thomas Skrzek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Libraries For Motor Driver (1/3)</a:t>
            </a:r>
            <a:endParaRPr sz="3500"/>
          </a:p>
        </p:txBody>
      </p:sp>
      <p:pic>
        <p:nvPicPr>
          <p:cNvPr id="131" name="Google Shape;131;p22"/>
          <p:cNvPicPr preferRelativeResize="0"/>
          <p:nvPr/>
        </p:nvPicPr>
        <p:blipFill>
          <a:blip r:embed="rId3">
            <a:alphaModFix/>
          </a:blip>
          <a:stretch>
            <a:fillRect/>
          </a:stretch>
        </p:blipFill>
        <p:spPr>
          <a:xfrm>
            <a:off x="2902625" y="1129947"/>
            <a:ext cx="6241374" cy="3433950"/>
          </a:xfrm>
          <a:prstGeom prst="rect">
            <a:avLst/>
          </a:prstGeom>
          <a:noFill/>
          <a:ln>
            <a:noFill/>
          </a:ln>
        </p:spPr>
      </p:pic>
      <p:sp>
        <p:nvSpPr>
          <p:cNvPr id="132" name="Google Shape;132;p22"/>
          <p:cNvSpPr txBox="1"/>
          <p:nvPr/>
        </p:nvSpPr>
        <p:spPr>
          <a:xfrm>
            <a:off x="281150" y="1841600"/>
            <a:ext cx="2521200" cy="1508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300">
                <a:solidFill>
                  <a:srgbClr val="0000FF"/>
                </a:solidFill>
              </a:rPr>
              <a:t>void </a:t>
            </a:r>
            <a:r>
              <a:rPr lang="en" sz="1300">
                <a:solidFill>
                  <a:srgbClr val="595959"/>
                </a:solidFill>
              </a:rPr>
              <a:t>initMotor(</a:t>
            </a:r>
            <a:r>
              <a:rPr lang="en" sz="1300">
                <a:solidFill>
                  <a:srgbClr val="0000FF"/>
                </a:solidFill>
              </a:rPr>
              <a:t>void</a:t>
            </a:r>
            <a:r>
              <a:rPr lang="en" sz="1300">
                <a:solidFill>
                  <a:srgbClr val="595959"/>
                </a:solidFill>
              </a:rPr>
              <a:t>);</a:t>
            </a:r>
            <a:endParaRPr sz="1300">
              <a:solidFill>
                <a:srgbClr val="595959"/>
              </a:solidFill>
            </a:endParaRPr>
          </a:p>
          <a:p>
            <a:pPr indent="0" lvl="0" marL="0" rtl="0" algn="l">
              <a:spcBef>
                <a:spcPts val="0"/>
              </a:spcBef>
              <a:spcAft>
                <a:spcPts val="0"/>
              </a:spcAft>
              <a:buNone/>
            </a:pPr>
            <a:r>
              <a:t/>
            </a:r>
            <a:endParaRPr sz="13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Initialization of the TB6612FNG Motor Driver. Vary the PWM by changing the value of OC1RS to control the motor speed</a:t>
            </a:r>
            <a:endParaRPr sz="1000">
              <a:solidFill>
                <a:srgbClr val="434343"/>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Libraries For Motor Driver (2/3)</a:t>
            </a:r>
            <a:endParaRPr sz="3500"/>
          </a:p>
        </p:txBody>
      </p:sp>
      <p:pic>
        <p:nvPicPr>
          <p:cNvPr id="138" name="Google Shape;138;p23"/>
          <p:cNvPicPr preferRelativeResize="0"/>
          <p:nvPr/>
        </p:nvPicPr>
        <p:blipFill>
          <a:blip r:embed="rId3">
            <a:alphaModFix/>
          </a:blip>
          <a:stretch>
            <a:fillRect/>
          </a:stretch>
        </p:blipFill>
        <p:spPr>
          <a:xfrm>
            <a:off x="4965325" y="2717000"/>
            <a:ext cx="3132075" cy="2088950"/>
          </a:xfrm>
          <a:prstGeom prst="rect">
            <a:avLst/>
          </a:prstGeom>
          <a:noFill/>
          <a:ln>
            <a:noFill/>
          </a:ln>
        </p:spPr>
      </p:pic>
      <p:pic>
        <p:nvPicPr>
          <p:cNvPr id="139" name="Google Shape;139;p23"/>
          <p:cNvPicPr preferRelativeResize="0"/>
          <p:nvPr/>
        </p:nvPicPr>
        <p:blipFill rotWithShape="1">
          <a:blip r:embed="rId4">
            <a:alphaModFix/>
          </a:blip>
          <a:srcRect b="0" l="-21520" r="21519" t="0"/>
          <a:stretch/>
        </p:blipFill>
        <p:spPr>
          <a:xfrm>
            <a:off x="4196500" y="211000"/>
            <a:ext cx="3596075" cy="2360750"/>
          </a:xfrm>
          <a:prstGeom prst="rect">
            <a:avLst/>
          </a:prstGeom>
          <a:noFill/>
          <a:ln>
            <a:noFill/>
          </a:ln>
        </p:spPr>
      </p:pic>
      <p:sp>
        <p:nvSpPr>
          <p:cNvPr id="140" name="Google Shape;140;p23"/>
          <p:cNvSpPr txBox="1"/>
          <p:nvPr/>
        </p:nvSpPr>
        <p:spPr>
          <a:xfrm>
            <a:off x="1132550" y="1297188"/>
            <a:ext cx="3000000" cy="3140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300">
                <a:solidFill>
                  <a:srgbClr val="0000FF"/>
                </a:solidFill>
              </a:rPr>
              <a:t>void</a:t>
            </a:r>
            <a:r>
              <a:rPr lang="en" sz="1300">
                <a:solidFill>
                  <a:srgbClr val="595959"/>
                </a:solidFill>
              </a:rPr>
              <a:t> setSpeed(</a:t>
            </a:r>
            <a:r>
              <a:rPr lang="en" sz="1300">
                <a:solidFill>
                  <a:srgbClr val="0000FF"/>
                </a:solidFill>
              </a:rPr>
              <a:t>int</a:t>
            </a:r>
            <a:r>
              <a:rPr lang="en" sz="1300">
                <a:solidFill>
                  <a:srgbClr val="595959"/>
                </a:solidFill>
              </a:rPr>
              <a:t> speed);</a:t>
            </a:r>
            <a:endParaRPr sz="1300">
              <a:solidFill>
                <a:srgbClr val="595959"/>
              </a:solidFill>
            </a:endParaRPr>
          </a:p>
          <a:p>
            <a:pPr indent="0" lvl="0" marL="0" rtl="0" algn="l">
              <a:spcBef>
                <a:spcPts val="0"/>
              </a:spcBef>
              <a:spcAft>
                <a:spcPts val="0"/>
              </a:spcAft>
              <a:buNone/>
            </a:pPr>
            <a:r>
              <a:t/>
            </a:r>
            <a:endParaRPr sz="13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Changes value of speedMode and motor speed modes by changing OC1RS of PWM in Output Compare</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311150" lvl="0" marL="457200" rtl="0" algn="l">
              <a:spcBef>
                <a:spcPts val="0"/>
              </a:spcBef>
              <a:spcAft>
                <a:spcPts val="0"/>
              </a:spcAft>
              <a:buClr>
                <a:srgbClr val="434343"/>
              </a:buClr>
              <a:buSzPts val="1300"/>
              <a:buFont typeface="Open Sans"/>
              <a:buChar char="●"/>
            </a:pPr>
            <a:r>
              <a:rPr lang="en" sz="1300">
                <a:solidFill>
                  <a:srgbClr val="0000FF"/>
                </a:solidFill>
              </a:rPr>
              <a:t>void</a:t>
            </a:r>
            <a:r>
              <a:rPr lang="en" sz="1300">
                <a:solidFill>
                  <a:srgbClr val="595959"/>
                </a:solidFill>
              </a:rPr>
              <a:t>_IC1Interrupt(</a:t>
            </a:r>
            <a:r>
              <a:rPr lang="en" sz="1300">
                <a:solidFill>
                  <a:srgbClr val="0000FF"/>
                </a:solidFill>
              </a:rPr>
              <a:t>void</a:t>
            </a:r>
            <a:r>
              <a:rPr lang="en" sz="1300">
                <a:solidFill>
                  <a:srgbClr val="595959"/>
                </a:solidFill>
              </a:rPr>
              <a:t>);</a:t>
            </a:r>
            <a:endParaRPr sz="1300">
              <a:solidFill>
                <a:srgbClr val="595959"/>
              </a:solidFill>
            </a:endParaRPr>
          </a:p>
          <a:p>
            <a:pPr indent="0" lvl="0" marL="0" rtl="0" algn="l">
              <a:spcBef>
                <a:spcPts val="0"/>
              </a:spcBef>
              <a:spcAft>
                <a:spcPts val="0"/>
              </a:spcAft>
              <a:buClr>
                <a:schemeClr val="dk1"/>
              </a:buClr>
              <a:buSzPts val="1100"/>
              <a:buFont typeface="Arial"/>
              <a:buNone/>
            </a:pPr>
            <a:r>
              <a:t/>
            </a:r>
            <a:endParaRPr sz="13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Input Capture Interrupt to detect button press. Changes motor speed modes by calling </a:t>
            </a:r>
            <a:r>
              <a:rPr lang="en" sz="1000">
                <a:solidFill>
                  <a:srgbClr val="0000FF"/>
                </a:solidFill>
                <a:latin typeface="Open Sans"/>
                <a:ea typeface="Open Sans"/>
                <a:cs typeface="Open Sans"/>
                <a:sym typeface="Open Sans"/>
              </a:rPr>
              <a:t>void</a:t>
            </a:r>
            <a:r>
              <a:rPr lang="en" sz="1000">
                <a:solidFill>
                  <a:srgbClr val="434343"/>
                </a:solidFill>
                <a:latin typeface="Open Sans"/>
                <a:ea typeface="Open Sans"/>
                <a:cs typeface="Open Sans"/>
                <a:sym typeface="Open Sans"/>
              </a:rPr>
              <a:t> setSpeed(</a:t>
            </a:r>
            <a:r>
              <a:rPr lang="en" sz="1000">
                <a:solidFill>
                  <a:srgbClr val="0000FF"/>
                </a:solidFill>
                <a:latin typeface="Open Sans"/>
                <a:ea typeface="Open Sans"/>
                <a:cs typeface="Open Sans"/>
                <a:sym typeface="Open Sans"/>
              </a:rPr>
              <a:t>int</a:t>
            </a:r>
            <a:r>
              <a:rPr lang="en" sz="1000">
                <a:solidFill>
                  <a:srgbClr val="434343"/>
                </a:solidFill>
                <a:latin typeface="Open Sans"/>
                <a:ea typeface="Open Sans"/>
                <a:cs typeface="Open Sans"/>
                <a:sym typeface="Open Sans"/>
              </a:rPr>
              <a:t> speed)</a:t>
            </a:r>
            <a:endParaRPr sz="1000">
              <a:solidFill>
                <a:srgbClr val="434343"/>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Libraries For Motor Driver (3/3) </a:t>
            </a:r>
            <a:endParaRPr sz="3500"/>
          </a:p>
        </p:txBody>
      </p:sp>
      <p:pic>
        <p:nvPicPr>
          <p:cNvPr id="146" name="Google Shape;146;p24"/>
          <p:cNvPicPr preferRelativeResize="0"/>
          <p:nvPr/>
        </p:nvPicPr>
        <p:blipFill>
          <a:blip r:embed="rId3">
            <a:alphaModFix/>
          </a:blip>
          <a:stretch>
            <a:fillRect/>
          </a:stretch>
        </p:blipFill>
        <p:spPr>
          <a:xfrm>
            <a:off x="3372175" y="1002350"/>
            <a:ext cx="5771826" cy="4014350"/>
          </a:xfrm>
          <a:prstGeom prst="rect">
            <a:avLst/>
          </a:prstGeom>
          <a:noFill/>
          <a:ln>
            <a:noFill/>
          </a:ln>
        </p:spPr>
      </p:pic>
      <p:sp>
        <p:nvSpPr>
          <p:cNvPr id="147" name="Google Shape;147;p24"/>
          <p:cNvSpPr txBox="1"/>
          <p:nvPr/>
        </p:nvSpPr>
        <p:spPr>
          <a:xfrm>
            <a:off x="194900" y="1865050"/>
            <a:ext cx="3453600" cy="1508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300">
                <a:solidFill>
                  <a:srgbClr val="0000FF"/>
                </a:solidFill>
              </a:rPr>
              <a:t>void</a:t>
            </a:r>
            <a:r>
              <a:rPr lang="en" sz="1300">
                <a:solidFill>
                  <a:srgbClr val="595959"/>
                </a:solidFill>
              </a:rPr>
              <a:t> initPushButton(</a:t>
            </a:r>
            <a:r>
              <a:rPr lang="en" sz="1300">
                <a:solidFill>
                  <a:srgbClr val="0000FF"/>
                </a:solidFill>
              </a:rPr>
              <a:t>void</a:t>
            </a:r>
            <a:r>
              <a:rPr lang="en" sz="1300">
                <a:solidFill>
                  <a:srgbClr val="595959"/>
                </a:solidFill>
              </a:rPr>
              <a:t>);</a:t>
            </a:r>
            <a:endParaRPr sz="1300">
              <a:solidFill>
                <a:srgbClr val="595959"/>
              </a:solidFill>
            </a:endParaRPr>
          </a:p>
          <a:p>
            <a:pPr indent="0" lvl="0" marL="0" rtl="0" algn="l">
              <a:spcBef>
                <a:spcPts val="0"/>
              </a:spcBef>
              <a:spcAft>
                <a:spcPts val="0"/>
              </a:spcAft>
              <a:buNone/>
            </a:pPr>
            <a:r>
              <a:t/>
            </a:r>
            <a:endParaRPr sz="13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Initializes button to detect falling edge by pressing</a:t>
            </a:r>
            <a:endParaRPr sz="1000">
              <a:solidFill>
                <a:srgbClr val="434343"/>
              </a:solidFill>
              <a:latin typeface="Open Sans"/>
              <a:ea typeface="Open Sans"/>
              <a:cs typeface="Open Sans"/>
              <a:sym typeface="Open Sans"/>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Uses Input Capture to detect every falling edge</a:t>
            </a:r>
            <a:endParaRPr sz="1000">
              <a:solidFill>
                <a:srgbClr val="434343"/>
              </a:solidFill>
              <a:latin typeface="Open Sans"/>
              <a:ea typeface="Open Sans"/>
              <a:cs typeface="Open Sans"/>
              <a:sym typeface="Open Sans"/>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Timer 2 was set for Input Capture comparison</a:t>
            </a:r>
            <a:endParaRPr sz="1000">
              <a:solidFill>
                <a:srgbClr val="434343"/>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500"/>
              <a:t>Humidity &amp; Temp Sensor: SHT40</a:t>
            </a:r>
            <a:endParaRPr sz="3500"/>
          </a:p>
        </p:txBody>
      </p:sp>
      <p:sp>
        <p:nvSpPr>
          <p:cNvPr id="153" name="Google Shape;153;p25"/>
          <p:cNvSpPr txBox="1"/>
          <p:nvPr>
            <p:ph idx="1" type="body"/>
          </p:nvPr>
        </p:nvSpPr>
        <p:spPr>
          <a:xfrm>
            <a:off x="804625" y="1225225"/>
            <a:ext cx="42168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 temperature is read by an SHT40 sensor</a:t>
            </a:r>
            <a:endParaRPr sz="1500"/>
          </a:p>
          <a:p>
            <a:pPr indent="-323850" lvl="0" marL="457200" rtl="0" algn="l">
              <a:spcBef>
                <a:spcPts val="1000"/>
              </a:spcBef>
              <a:spcAft>
                <a:spcPts val="0"/>
              </a:spcAft>
              <a:buSzPts val="1500"/>
              <a:buChar char="●"/>
            </a:pPr>
            <a:r>
              <a:rPr lang="en" sz="1500"/>
              <a:t>I2C protocol was used to interface with the temperature sensor</a:t>
            </a:r>
            <a:endParaRPr sz="1500"/>
          </a:p>
          <a:p>
            <a:pPr indent="-323850" lvl="0" marL="457200" rtl="0" algn="l">
              <a:spcBef>
                <a:spcPts val="1000"/>
              </a:spcBef>
              <a:spcAft>
                <a:spcPts val="1000"/>
              </a:spcAft>
              <a:buSzPts val="1500"/>
              <a:buChar char="●"/>
            </a:pPr>
            <a:r>
              <a:rPr lang="en" sz="1500"/>
              <a:t>The library provides functionality for initializing and reading bytes of data from the sensor</a:t>
            </a:r>
            <a:endParaRPr sz="1500"/>
          </a:p>
        </p:txBody>
      </p:sp>
      <p:pic>
        <p:nvPicPr>
          <p:cNvPr id="154" name="Google Shape;154;p25"/>
          <p:cNvPicPr preferRelativeResize="0"/>
          <p:nvPr/>
        </p:nvPicPr>
        <p:blipFill>
          <a:blip r:embed="rId3">
            <a:alphaModFix/>
          </a:blip>
          <a:stretch>
            <a:fillRect/>
          </a:stretch>
        </p:blipFill>
        <p:spPr>
          <a:xfrm>
            <a:off x="5333775" y="1690725"/>
            <a:ext cx="3036024" cy="220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331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Humidity &amp; Temp Sensor: SHT40 (Main Component)</a:t>
            </a:r>
            <a:endParaRPr sz="3500"/>
          </a:p>
        </p:txBody>
      </p:sp>
      <p:pic>
        <p:nvPicPr>
          <p:cNvPr id="160" name="Google Shape;160;p26"/>
          <p:cNvPicPr preferRelativeResize="0"/>
          <p:nvPr/>
        </p:nvPicPr>
        <p:blipFill>
          <a:blip r:embed="rId3">
            <a:alphaModFix/>
          </a:blip>
          <a:stretch>
            <a:fillRect/>
          </a:stretch>
        </p:blipFill>
        <p:spPr>
          <a:xfrm>
            <a:off x="6108775" y="1358063"/>
            <a:ext cx="1834300" cy="2094775"/>
          </a:xfrm>
          <a:prstGeom prst="rect">
            <a:avLst/>
          </a:prstGeom>
          <a:noFill/>
          <a:ln>
            <a:noFill/>
          </a:ln>
        </p:spPr>
      </p:pic>
      <p:pic>
        <p:nvPicPr>
          <p:cNvPr id="161" name="Google Shape;161;p26"/>
          <p:cNvPicPr preferRelativeResize="0"/>
          <p:nvPr/>
        </p:nvPicPr>
        <p:blipFill>
          <a:blip r:embed="rId4">
            <a:alphaModFix/>
          </a:blip>
          <a:stretch>
            <a:fillRect/>
          </a:stretch>
        </p:blipFill>
        <p:spPr>
          <a:xfrm>
            <a:off x="1072075" y="3599650"/>
            <a:ext cx="7608224" cy="1227975"/>
          </a:xfrm>
          <a:prstGeom prst="rect">
            <a:avLst/>
          </a:prstGeom>
          <a:noFill/>
          <a:ln>
            <a:noFill/>
          </a:ln>
        </p:spPr>
      </p:pic>
      <p:sp>
        <p:nvSpPr>
          <p:cNvPr id="162" name="Google Shape;162;p26"/>
          <p:cNvSpPr txBox="1"/>
          <p:nvPr/>
        </p:nvSpPr>
        <p:spPr>
          <a:xfrm>
            <a:off x="1413775" y="1586700"/>
            <a:ext cx="4461900" cy="1985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Open Sans"/>
              <a:buChar char="●"/>
            </a:pPr>
            <a:r>
              <a:rPr lang="en" sz="1200"/>
              <a:t>VDD : 3.3 V</a:t>
            </a:r>
            <a:endParaRPr sz="1200"/>
          </a:p>
          <a:p>
            <a:pPr indent="-304800" lvl="0" marL="457200" rtl="0" algn="l">
              <a:spcBef>
                <a:spcPts val="0"/>
              </a:spcBef>
              <a:spcAft>
                <a:spcPts val="0"/>
              </a:spcAft>
              <a:buClr>
                <a:schemeClr val="dk1"/>
              </a:buClr>
              <a:buSzPts val="1200"/>
              <a:buChar char="●"/>
            </a:pPr>
            <a:r>
              <a:rPr lang="en" sz="1200"/>
              <a:t>VSS : Ground</a:t>
            </a:r>
            <a:endParaRPr sz="1200"/>
          </a:p>
          <a:p>
            <a:pPr indent="-304800" lvl="0" marL="457200" rtl="0" algn="l">
              <a:spcBef>
                <a:spcPts val="0"/>
              </a:spcBef>
              <a:spcAft>
                <a:spcPts val="0"/>
              </a:spcAft>
              <a:buClr>
                <a:schemeClr val="dk1"/>
              </a:buClr>
              <a:buSzPts val="1200"/>
              <a:buChar char="●"/>
            </a:pPr>
            <a:r>
              <a:rPr lang="en" sz="1200"/>
              <a:t>SDA : clock line for I2C</a:t>
            </a:r>
            <a:endParaRPr sz="1200"/>
          </a:p>
          <a:p>
            <a:pPr indent="-304800" lvl="0" marL="457200" rtl="0" algn="l">
              <a:spcBef>
                <a:spcPts val="0"/>
              </a:spcBef>
              <a:spcAft>
                <a:spcPts val="0"/>
              </a:spcAft>
              <a:buClr>
                <a:schemeClr val="dk1"/>
              </a:buClr>
              <a:buSzPts val="1200"/>
              <a:buChar char="●"/>
            </a:pPr>
            <a:r>
              <a:rPr lang="en" sz="1200"/>
              <a:t>SCL : </a:t>
            </a:r>
            <a:r>
              <a:rPr lang="en" sz="1200">
                <a:solidFill>
                  <a:schemeClr val="dk1"/>
                </a:solidFill>
              </a:rPr>
              <a:t>data</a:t>
            </a:r>
            <a:r>
              <a:rPr lang="en" sz="1200">
                <a:solidFill>
                  <a:schemeClr val="dk1"/>
                </a:solidFill>
              </a:rPr>
              <a:t> line for I2C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100">
                <a:solidFill>
                  <a:schemeClr val="dk1"/>
                </a:solidFill>
              </a:rPr>
              <a:t>Humidity and temperature data will always be transmitted in the following way: The first value is the temperature signal (2 * 8-bit data + 8-bit CRC), the second is the humidity signal (2 * 8-bit data + 8-bit CRC).</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Humidity &amp; Temp Sensor: SHT40 (Main Component)</a:t>
            </a:r>
            <a:endParaRPr/>
          </a:p>
        </p:txBody>
      </p:sp>
      <p:pic>
        <p:nvPicPr>
          <p:cNvPr id="168" name="Google Shape;168;p27"/>
          <p:cNvPicPr preferRelativeResize="0"/>
          <p:nvPr/>
        </p:nvPicPr>
        <p:blipFill>
          <a:blip r:embed="rId3">
            <a:alphaModFix/>
          </a:blip>
          <a:stretch>
            <a:fillRect/>
          </a:stretch>
        </p:blipFill>
        <p:spPr>
          <a:xfrm>
            <a:off x="4662675" y="2459050"/>
            <a:ext cx="4324575" cy="1027850"/>
          </a:xfrm>
          <a:prstGeom prst="rect">
            <a:avLst/>
          </a:prstGeom>
          <a:noFill/>
          <a:ln>
            <a:noFill/>
          </a:ln>
        </p:spPr>
      </p:pic>
      <p:pic>
        <p:nvPicPr>
          <p:cNvPr id="169" name="Google Shape;169;p27"/>
          <p:cNvPicPr preferRelativeResize="0"/>
          <p:nvPr/>
        </p:nvPicPr>
        <p:blipFill rotWithShape="1">
          <a:blip r:embed="rId4">
            <a:alphaModFix/>
          </a:blip>
          <a:srcRect b="0" l="0" r="0" t="15746"/>
          <a:stretch/>
        </p:blipFill>
        <p:spPr>
          <a:xfrm>
            <a:off x="1684025" y="2929225"/>
            <a:ext cx="2105075" cy="398050"/>
          </a:xfrm>
          <a:prstGeom prst="rect">
            <a:avLst/>
          </a:prstGeom>
          <a:noFill/>
          <a:ln>
            <a:noFill/>
          </a:ln>
        </p:spPr>
      </p:pic>
      <p:pic>
        <p:nvPicPr>
          <p:cNvPr id="170" name="Google Shape;170;p27"/>
          <p:cNvPicPr preferRelativeResize="0"/>
          <p:nvPr/>
        </p:nvPicPr>
        <p:blipFill>
          <a:blip r:embed="rId5">
            <a:alphaModFix/>
          </a:blip>
          <a:stretch>
            <a:fillRect/>
          </a:stretch>
        </p:blipFill>
        <p:spPr>
          <a:xfrm>
            <a:off x="5152925" y="1351725"/>
            <a:ext cx="3024825" cy="902825"/>
          </a:xfrm>
          <a:prstGeom prst="rect">
            <a:avLst/>
          </a:prstGeom>
          <a:noFill/>
          <a:ln>
            <a:noFill/>
          </a:ln>
        </p:spPr>
      </p:pic>
      <p:sp>
        <p:nvSpPr>
          <p:cNvPr id="171" name="Google Shape;171;p27"/>
          <p:cNvSpPr txBox="1"/>
          <p:nvPr/>
        </p:nvSpPr>
        <p:spPr>
          <a:xfrm>
            <a:off x="801900" y="1496975"/>
            <a:ext cx="37701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I2C Slave Address: 0x44</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Command: 0xFD</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Measure T &amp; RH with high precision (high repeatability)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Conversion of Signal Output:</a:t>
            </a:r>
            <a:endParaRPr sz="1200">
              <a:solidFill>
                <a:schemeClr val="dk1"/>
              </a:solidFill>
            </a:endParaRPr>
          </a:p>
          <a:p>
            <a:pPr indent="-304800" lvl="1" marL="9144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Libraries For Humidity &amp; Temp Sensor</a:t>
            </a:r>
            <a:endParaRPr/>
          </a:p>
        </p:txBody>
      </p:sp>
      <p:sp>
        <p:nvSpPr>
          <p:cNvPr id="177" name="Google Shape;177;p28"/>
          <p:cNvSpPr txBox="1"/>
          <p:nvPr/>
        </p:nvSpPr>
        <p:spPr>
          <a:xfrm>
            <a:off x="136750" y="1896900"/>
            <a:ext cx="57387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Temp</a:t>
            </a:r>
            <a:r>
              <a:rPr lang="en" sz="1200">
                <a:solidFill>
                  <a:schemeClr val="dk1"/>
                </a:solidFill>
                <a:latin typeface="Open Sans"/>
                <a:ea typeface="Open Sans"/>
                <a:cs typeface="Open Sans"/>
                <a:sym typeface="Open Sans"/>
              </a:rPr>
              <a:t>Lib.c</a:t>
            </a:r>
            <a:endParaRPr sz="1200">
              <a:solidFill>
                <a:schemeClr val="dk1"/>
              </a:solidFill>
              <a:latin typeface="Open Sans"/>
              <a:ea typeface="Open Sans"/>
              <a:cs typeface="Open Sans"/>
              <a:sym typeface="Open Sans"/>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 tempInit(</a:t>
            </a:r>
            <a:r>
              <a:rPr lang="en" sz="1200">
                <a:solidFill>
                  <a:srgbClr val="0000FF"/>
                </a:solidFill>
              </a:rPr>
              <a:t>void</a:t>
            </a:r>
            <a:r>
              <a:rPr lang="en" sz="1200">
                <a:solidFill>
                  <a:srgbClr val="595959"/>
                </a:solidFill>
              </a:rPr>
              <a:t>);</a:t>
            </a:r>
            <a:endParaRPr sz="1200">
              <a:solidFill>
                <a:srgbClr val="595959"/>
              </a:solidFill>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 tempRead(</a:t>
            </a:r>
            <a:r>
              <a:rPr lang="en" sz="1200">
                <a:solidFill>
                  <a:srgbClr val="0000FF"/>
                </a:solidFill>
              </a:rPr>
              <a:t>unsigned char</a:t>
            </a:r>
            <a:r>
              <a:rPr lang="en" sz="1200">
                <a:solidFill>
                  <a:srgbClr val="595959"/>
                </a:solidFill>
              </a:rPr>
              <a:t> data[], </a:t>
            </a:r>
            <a:r>
              <a:rPr lang="en" sz="1200">
                <a:solidFill>
                  <a:srgbClr val="0000FF"/>
                </a:solidFill>
              </a:rPr>
              <a:t>int</a:t>
            </a:r>
            <a:r>
              <a:rPr lang="en" sz="1200">
                <a:solidFill>
                  <a:srgbClr val="595959"/>
                </a:solidFill>
              </a:rPr>
              <a:t> dataSize);</a:t>
            </a:r>
            <a:endParaRPr sz="1200">
              <a:solidFill>
                <a:srgbClr val="0000FF"/>
              </a:solidFill>
            </a:endParaRPr>
          </a:p>
        </p:txBody>
      </p:sp>
      <p:sp>
        <p:nvSpPr>
          <p:cNvPr id="178" name="Google Shape;178;p28"/>
          <p:cNvSpPr txBox="1"/>
          <p:nvPr/>
        </p:nvSpPr>
        <p:spPr>
          <a:xfrm>
            <a:off x="4925425" y="1178125"/>
            <a:ext cx="4378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final_Temp</a:t>
            </a:r>
            <a:r>
              <a:rPr lang="en">
                <a:latin typeface="Open Sans"/>
                <a:ea typeface="Open Sans"/>
                <a:cs typeface="Open Sans"/>
                <a:sym typeface="Open Sans"/>
              </a:rPr>
              <a:t>Header.h</a:t>
            </a:r>
            <a:endParaRPr>
              <a:latin typeface="Open Sans"/>
              <a:ea typeface="Open Sans"/>
              <a:cs typeface="Open Sans"/>
              <a:sym typeface="Open Sans"/>
            </a:endParaRPr>
          </a:p>
        </p:txBody>
      </p:sp>
      <p:pic>
        <p:nvPicPr>
          <p:cNvPr id="179" name="Google Shape;179;p28"/>
          <p:cNvPicPr preferRelativeResize="0"/>
          <p:nvPr/>
        </p:nvPicPr>
        <p:blipFill>
          <a:blip r:embed="rId3">
            <a:alphaModFix/>
          </a:blip>
          <a:stretch>
            <a:fillRect/>
          </a:stretch>
        </p:blipFill>
        <p:spPr>
          <a:xfrm>
            <a:off x="440875" y="1246570"/>
            <a:ext cx="3298100" cy="650330"/>
          </a:xfrm>
          <a:prstGeom prst="rect">
            <a:avLst/>
          </a:prstGeom>
          <a:noFill/>
          <a:ln>
            <a:noFill/>
          </a:ln>
        </p:spPr>
      </p:pic>
      <p:pic>
        <p:nvPicPr>
          <p:cNvPr id="180" name="Google Shape;180;p28"/>
          <p:cNvPicPr preferRelativeResize="0"/>
          <p:nvPr/>
        </p:nvPicPr>
        <p:blipFill>
          <a:blip r:embed="rId4">
            <a:alphaModFix/>
          </a:blip>
          <a:stretch>
            <a:fillRect/>
          </a:stretch>
        </p:blipFill>
        <p:spPr>
          <a:xfrm>
            <a:off x="4765800" y="1687775"/>
            <a:ext cx="4339525" cy="2535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306175"/>
            <a:ext cx="8520600" cy="779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600"/>
              <a:t>Libraries For Humidity &amp; Temp Sensor </a:t>
            </a:r>
            <a:r>
              <a:rPr lang="en" sz="2600"/>
              <a:t>(</a:t>
            </a:r>
            <a:r>
              <a:rPr lang="en" sz="2600"/>
              <a:t>1/2</a:t>
            </a:r>
            <a:r>
              <a:rPr lang="en" sz="2600"/>
              <a:t>)</a:t>
            </a:r>
            <a:endParaRPr sz="2600"/>
          </a:p>
        </p:txBody>
      </p:sp>
      <p:sp>
        <p:nvSpPr>
          <p:cNvPr id="186" name="Google Shape;186;p29"/>
          <p:cNvSpPr txBox="1"/>
          <p:nvPr/>
        </p:nvSpPr>
        <p:spPr>
          <a:xfrm>
            <a:off x="0" y="1786225"/>
            <a:ext cx="3169500" cy="1508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300">
                <a:solidFill>
                  <a:srgbClr val="0000FF"/>
                </a:solidFill>
              </a:rPr>
              <a:t>void </a:t>
            </a:r>
            <a:r>
              <a:rPr lang="en" sz="1300">
                <a:solidFill>
                  <a:srgbClr val="595959"/>
                </a:solidFill>
              </a:rPr>
              <a:t>tempInit(</a:t>
            </a:r>
            <a:r>
              <a:rPr lang="en" sz="1300">
                <a:solidFill>
                  <a:srgbClr val="0000FF"/>
                </a:solidFill>
              </a:rPr>
              <a:t>void</a:t>
            </a:r>
            <a:r>
              <a:rPr lang="en" sz="1300">
                <a:solidFill>
                  <a:srgbClr val="595959"/>
                </a:solidFill>
              </a:rPr>
              <a:t>);</a:t>
            </a:r>
            <a:endParaRPr sz="1300">
              <a:solidFill>
                <a:srgbClr val="595959"/>
              </a:solidFill>
            </a:endParaRPr>
          </a:p>
          <a:p>
            <a:pPr indent="0" lvl="0" marL="0" rtl="0" algn="l">
              <a:spcBef>
                <a:spcPts val="0"/>
              </a:spcBef>
              <a:spcAft>
                <a:spcPts val="0"/>
              </a:spcAft>
              <a:buClr>
                <a:schemeClr val="dk1"/>
              </a:buClr>
              <a:buSzPts val="1100"/>
              <a:buFont typeface="Arial"/>
              <a:buNone/>
            </a:pPr>
            <a:r>
              <a:t/>
            </a:r>
            <a:endParaRPr sz="13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Write temp data in sensor by high precision</a:t>
            </a:r>
            <a:endParaRPr sz="1000">
              <a:solidFill>
                <a:srgbClr val="434343"/>
              </a:solidFill>
              <a:latin typeface="Open Sans"/>
              <a:ea typeface="Open Sans"/>
              <a:cs typeface="Open Sans"/>
              <a:sym typeface="Open Sans"/>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Initialization of the Temperature Sensor SHT40</a:t>
            </a:r>
            <a:endParaRPr sz="1000">
              <a:solidFill>
                <a:srgbClr val="434343"/>
              </a:solidFill>
              <a:latin typeface="Open Sans"/>
              <a:ea typeface="Open Sans"/>
              <a:cs typeface="Open Sans"/>
              <a:sym typeface="Open Sans"/>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Send data to Slave</a:t>
            </a:r>
            <a:endParaRPr sz="1000">
              <a:solidFill>
                <a:srgbClr val="434343"/>
              </a:solidFill>
              <a:latin typeface="Open Sans"/>
              <a:ea typeface="Open Sans"/>
              <a:cs typeface="Open Sans"/>
              <a:sym typeface="Open Sans"/>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Sets I2C rate to 100KHz</a:t>
            </a:r>
            <a:endParaRPr sz="1000">
              <a:solidFill>
                <a:srgbClr val="434343"/>
              </a:solidFill>
              <a:latin typeface="Open Sans"/>
              <a:ea typeface="Open Sans"/>
              <a:cs typeface="Open Sans"/>
              <a:sym typeface="Open Sans"/>
            </a:endParaRPr>
          </a:p>
        </p:txBody>
      </p:sp>
      <p:pic>
        <p:nvPicPr>
          <p:cNvPr id="187" name="Google Shape;187;p29"/>
          <p:cNvPicPr preferRelativeResize="0"/>
          <p:nvPr/>
        </p:nvPicPr>
        <p:blipFill>
          <a:blip r:embed="rId3">
            <a:alphaModFix/>
          </a:blip>
          <a:stretch>
            <a:fillRect/>
          </a:stretch>
        </p:blipFill>
        <p:spPr>
          <a:xfrm>
            <a:off x="3071050" y="1405475"/>
            <a:ext cx="6236851" cy="2889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Libraries For Humidity &amp; Temp Sensor</a:t>
            </a:r>
            <a:r>
              <a:rPr lang="en" sz="2600"/>
              <a:t> (2/2)</a:t>
            </a:r>
            <a:endParaRPr sz="2600"/>
          </a:p>
        </p:txBody>
      </p:sp>
      <p:sp>
        <p:nvSpPr>
          <p:cNvPr id="193" name="Google Shape;193;p30"/>
          <p:cNvSpPr txBox="1"/>
          <p:nvPr/>
        </p:nvSpPr>
        <p:spPr>
          <a:xfrm>
            <a:off x="-68400" y="1923050"/>
            <a:ext cx="4568100" cy="892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300">
                <a:solidFill>
                  <a:srgbClr val="0000FF"/>
                </a:solidFill>
              </a:rPr>
              <a:t>void</a:t>
            </a:r>
            <a:r>
              <a:rPr lang="en" sz="1300">
                <a:solidFill>
                  <a:srgbClr val="595959"/>
                </a:solidFill>
              </a:rPr>
              <a:t> tempRead(</a:t>
            </a:r>
            <a:r>
              <a:rPr lang="en" sz="1300">
                <a:solidFill>
                  <a:srgbClr val="0000FF"/>
                </a:solidFill>
              </a:rPr>
              <a:t>unsigned char</a:t>
            </a:r>
            <a:r>
              <a:rPr lang="en" sz="1300">
                <a:solidFill>
                  <a:srgbClr val="595959"/>
                </a:solidFill>
              </a:rPr>
              <a:t> data[], </a:t>
            </a:r>
            <a:r>
              <a:rPr lang="en" sz="1300">
                <a:solidFill>
                  <a:srgbClr val="0000FF"/>
                </a:solidFill>
              </a:rPr>
              <a:t>int</a:t>
            </a:r>
            <a:r>
              <a:rPr lang="en" sz="1300">
                <a:solidFill>
                  <a:srgbClr val="595959"/>
                </a:solidFill>
              </a:rPr>
              <a:t> dataSize);</a:t>
            </a:r>
            <a:endParaRPr sz="1300">
              <a:solidFill>
                <a:srgbClr val="595959"/>
              </a:solidFill>
            </a:endParaRPr>
          </a:p>
          <a:p>
            <a:pPr indent="0" lvl="0" marL="0" rtl="0" algn="l">
              <a:spcBef>
                <a:spcPts val="0"/>
              </a:spcBef>
              <a:spcAft>
                <a:spcPts val="0"/>
              </a:spcAft>
              <a:buNone/>
            </a:pPr>
            <a:r>
              <a:t/>
            </a:r>
            <a:endParaRPr sz="13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Read temp data from sensor to data[]</a:t>
            </a:r>
            <a:endParaRPr sz="1000">
              <a:solidFill>
                <a:srgbClr val="434343"/>
              </a:solidFill>
              <a:latin typeface="Open Sans"/>
              <a:ea typeface="Open Sans"/>
              <a:cs typeface="Open Sans"/>
              <a:sym typeface="Open Sans"/>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Receive data from Slave</a:t>
            </a:r>
            <a:endParaRPr sz="1000">
              <a:solidFill>
                <a:srgbClr val="434343"/>
              </a:solidFill>
              <a:latin typeface="Open Sans"/>
              <a:ea typeface="Open Sans"/>
              <a:cs typeface="Open Sans"/>
              <a:sym typeface="Open Sans"/>
            </a:endParaRPr>
          </a:p>
        </p:txBody>
      </p:sp>
      <p:pic>
        <p:nvPicPr>
          <p:cNvPr id="194" name="Google Shape;194;p30"/>
          <p:cNvPicPr preferRelativeResize="0"/>
          <p:nvPr/>
        </p:nvPicPr>
        <p:blipFill>
          <a:blip r:embed="rId3">
            <a:alphaModFix/>
          </a:blip>
          <a:stretch>
            <a:fillRect/>
          </a:stretch>
        </p:blipFill>
        <p:spPr>
          <a:xfrm>
            <a:off x="4218550" y="1200125"/>
            <a:ext cx="4644225" cy="3541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LCD Display: </a:t>
            </a:r>
            <a:r>
              <a:rPr lang="en" sz="3500"/>
              <a:t>AQM0802A-RN-GBW</a:t>
            </a:r>
            <a:endParaRPr sz="3500"/>
          </a:p>
        </p:txBody>
      </p:sp>
      <p:sp>
        <p:nvSpPr>
          <p:cNvPr id="200" name="Google Shape;200;p31"/>
          <p:cNvSpPr txBox="1"/>
          <p:nvPr>
            <p:ph idx="1" type="body"/>
          </p:nvPr>
        </p:nvSpPr>
        <p:spPr>
          <a:xfrm>
            <a:off x="834925" y="1552075"/>
            <a:ext cx="4554300" cy="33540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Char char="●"/>
            </a:pPr>
            <a:r>
              <a:rPr lang="en" sz="1500"/>
              <a:t>LCD Display shows the temperature data read from the sensor</a:t>
            </a:r>
            <a:endParaRPr sz="1500"/>
          </a:p>
          <a:p>
            <a:pPr indent="0" lvl="0" marL="0" rtl="0" algn="l">
              <a:lnSpc>
                <a:spcPct val="115000"/>
              </a:lnSpc>
              <a:spcBef>
                <a:spcPts val="1200"/>
              </a:spcBef>
              <a:spcAft>
                <a:spcPts val="0"/>
              </a:spcAft>
              <a:buNone/>
            </a:pPr>
            <a:r>
              <a:t/>
            </a:r>
            <a:endParaRPr sz="1500"/>
          </a:p>
          <a:p>
            <a:pPr indent="-323850" lvl="0" marL="457200" rtl="0" algn="l">
              <a:lnSpc>
                <a:spcPct val="115000"/>
              </a:lnSpc>
              <a:spcBef>
                <a:spcPts val="1200"/>
              </a:spcBef>
              <a:spcAft>
                <a:spcPts val="0"/>
              </a:spcAft>
              <a:buSzPts val="1500"/>
              <a:buChar char="●"/>
            </a:pPr>
            <a:r>
              <a:rPr lang="en" sz="1500"/>
              <a:t>Uses I2C interfacing to communicate with the PIC24</a:t>
            </a:r>
            <a:endParaRPr sz="1500"/>
          </a:p>
        </p:txBody>
      </p:sp>
      <p:pic>
        <p:nvPicPr>
          <p:cNvPr id="201" name="Google Shape;201;p31"/>
          <p:cNvPicPr preferRelativeResize="0"/>
          <p:nvPr/>
        </p:nvPicPr>
        <p:blipFill>
          <a:blip r:embed="rId3">
            <a:alphaModFix/>
          </a:blip>
          <a:stretch>
            <a:fillRect/>
          </a:stretch>
        </p:blipFill>
        <p:spPr>
          <a:xfrm>
            <a:off x="5140825" y="1056488"/>
            <a:ext cx="3691475" cy="369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Introduction</a:t>
            </a:r>
            <a:endParaRPr sz="3500"/>
          </a:p>
        </p:txBody>
      </p:sp>
      <p:sp>
        <p:nvSpPr>
          <p:cNvPr id="69" name="Google Shape;69;p14"/>
          <p:cNvSpPr txBox="1"/>
          <p:nvPr>
            <p:ph idx="1" type="body"/>
          </p:nvPr>
        </p:nvSpPr>
        <p:spPr>
          <a:xfrm>
            <a:off x="311700" y="1225225"/>
            <a:ext cx="4923900" cy="3354000"/>
          </a:xfrm>
          <a:prstGeom prst="rect">
            <a:avLst/>
          </a:prstGeom>
        </p:spPr>
        <p:txBody>
          <a:bodyPr anchorCtr="0" anchor="t" bIns="91425" lIns="91425" spcFirstLastPara="1" rIns="91425" wrap="square" tIns="91425">
            <a:normAutofit/>
          </a:bodyPr>
          <a:lstStyle/>
          <a:p>
            <a:pPr indent="457200" lvl="0" marL="0" rtl="0" algn="just">
              <a:lnSpc>
                <a:spcPct val="115000"/>
              </a:lnSpc>
              <a:spcBef>
                <a:spcPts val="0"/>
              </a:spcBef>
              <a:spcAft>
                <a:spcPts val="1200"/>
              </a:spcAft>
              <a:buNone/>
            </a:pPr>
            <a:r>
              <a:rPr lang="en" sz="1500"/>
              <a:t>The purpose of this project is to build a fan that turns on at a certain temperature automatically. </a:t>
            </a:r>
            <a:r>
              <a:rPr lang="en" sz="1500"/>
              <a:t>The speed of the fan can be controlled manually by the press of a button. The fan turns off when the temperature drops below the threshold. An LCD display is also used to show the temperature data.</a:t>
            </a:r>
            <a:endParaRPr sz="1500"/>
          </a:p>
        </p:txBody>
      </p:sp>
      <p:pic>
        <p:nvPicPr>
          <p:cNvPr id="70" name="Google Shape;70;p14"/>
          <p:cNvPicPr preferRelativeResize="0"/>
          <p:nvPr/>
        </p:nvPicPr>
        <p:blipFill rotWithShape="1">
          <a:blip r:embed="rId3">
            <a:alphaModFix/>
          </a:blip>
          <a:srcRect b="22088" l="16209" r="10706" t="5657"/>
          <a:stretch/>
        </p:blipFill>
        <p:spPr>
          <a:xfrm>
            <a:off x="5497250" y="578925"/>
            <a:ext cx="3023574" cy="3985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LCD Display: AQM0802A-RN-GBW (Main Component)</a:t>
            </a:r>
            <a:endParaRPr/>
          </a:p>
        </p:txBody>
      </p:sp>
      <p:pic>
        <p:nvPicPr>
          <p:cNvPr id="207" name="Google Shape;207;p32"/>
          <p:cNvPicPr preferRelativeResize="0"/>
          <p:nvPr/>
        </p:nvPicPr>
        <p:blipFill>
          <a:blip r:embed="rId3">
            <a:alphaModFix/>
          </a:blip>
          <a:stretch>
            <a:fillRect/>
          </a:stretch>
        </p:blipFill>
        <p:spPr>
          <a:xfrm>
            <a:off x="4112450" y="1109225"/>
            <a:ext cx="4218200" cy="1589875"/>
          </a:xfrm>
          <a:prstGeom prst="rect">
            <a:avLst/>
          </a:prstGeom>
          <a:noFill/>
          <a:ln>
            <a:noFill/>
          </a:ln>
        </p:spPr>
      </p:pic>
      <p:pic>
        <p:nvPicPr>
          <p:cNvPr id="208" name="Google Shape;208;p32"/>
          <p:cNvPicPr preferRelativeResize="0"/>
          <p:nvPr/>
        </p:nvPicPr>
        <p:blipFill>
          <a:blip r:embed="rId4">
            <a:alphaModFix/>
          </a:blip>
          <a:stretch>
            <a:fillRect/>
          </a:stretch>
        </p:blipFill>
        <p:spPr>
          <a:xfrm>
            <a:off x="4112450" y="3412700"/>
            <a:ext cx="4575400" cy="1035425"/>
          </a:xfrm>
          <a:prstGeom prst="rect">
            <a:avLst/>
          </a:prstGeom>
          <a:noFill/>
          <a:ln>
            <a:noFill/>
          </a:ln>
        </p:spPr>
      </p:pic>
      <p:sp>
        <p:nvSpPr>
          <p:cNvPr id="209" name="Google Shape;209;p32"/>
          <p:cNvSpPr txBox="1"/>
          <p:nvPr/>
        </p:nvSpPr>
        <p:spPr>
          <a:xfrm>
            <a:off x="813275" y="1720025"/>
            <a:ext cx="3000000" cy="2586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I2C Slave Address: 0b111110</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Display </a:t>
            </a:r>
            <a:r>
              <a:rPr lang="en" sz="1200">
                <a:solidFill>
                  <a:schemeClr val="dk1"/>
                </a:solidFill>
              </a:rPr>
              <a:t>Memory Location Pointer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LCD Display: AQM0802A-RN-GBW (Main Component)</a:t>
            </a:r>
            <a:endParaRPr/>
          </a:p>
        </p:txBody>
      </p:sp>
      <p:pic>
        <p:nvPicPr>
          <p:cNvPr id="215" name="Google Shape;215;p33"/>
          <p:cNvPicPr preferRelativeResize="0"/>
          <p:nvPr/>
        </p:nvPicPr>
        <p:blipFill>
          <a:blip r:embed="rId3">
            <a:alphaModFix/>
          </a:blip>
          <a:stretch>
            <a:fillRect/>
          </a:stretch>
        </p:blipFill>
        <p:spPr>
          <a:xfrm>
            <a:off x="4199375" y="1109225"/>
            <a:ext cx="4632923" cy="3691474"/>
          </a:xfrm>
          <a:prstGeom prst="rect">
            <a:avLst/>
          </a:prstGeom>
          <a:noFill/>
          <a:ln>
            <a:noFill/>
          </a:ln>
        </p:spPr>
      </p:pic>
      <p:sp>
        <p:nvSpPr>
          <p:cNvPr id="216" name="Google Shape;216;p33"/>
          <p:cNvSpPr txBox="1"/>
          <p:nvPr/>
        </p:nvSpPr>
        <p:spPr>
          <a:xfrm>
            <a:off x="311700" y="1648350"/>
            <a:ext cx="43554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LCD Initialization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The LCD module needs several commands to be issued via the I2C bus in order to initialize correctly.  </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285750"/>
            <a:ext cx="8520600" cy="71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500"/>
              <a:t>Libraries For LCD Display: AQM0802A-RN-GBW</a:t>
            </a:r>
            <a:endParaRPr/>
          </a:p>
        </p:txBody>
      </p:sp>
      <p:sp>
        <p:nvSpPr>
          <p:cNvPr id="222" name="Google Shape;222;p34"/>
          <p:cNvSpPr txBox="1"/>
          <p:nvPr/>
        </p:nvSpPr>
        <p:spPr>
          <a:xfrm>
            <a:off x="311700" y="1846000"/>
            <a:ext cx="57387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final_LCDLib.c</a:t>
            </a:r>
            <a:endParaRPr sz="1200">
              <a:solidFill>
                <a:schemeClr val="dk1"/>
              </a:solidFill>
              <a:latin typeface="Open Sans"/>
              <a:ea typeface="Open Sans"/>
              <a:cs typeface="Open Sans"/>
              <a:sym typeface="Open Sans"/>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 delay_ms(</a:t>
            </a:r>
            <a:r>
              <a:rPr lang="en" sz="1200">
                <a:solidFill>
                  <a:srgbClr val="0000FF"/>
                </a:solidFill>
              </a:rPr>
              <a:t>unsigned int</a:t>
            </a:r>
            <a:r>
              <a:rPr lang="en" sz="1200">
                <a:solidFill>
                  <a:srgbClr val="595959"/>
                </a:solidFill>
              </a:rPr>
              <a:t> ms);</a:t>
            </a:r>
            <a:endParaRPr sz="1200">
              <a:solidFill>
                <a:srgbClr val="595959"/>
              </a:solidFill>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 lcd_cmd(</a:t>
            </a:r>
            <a:r>
              <a:rPr lang="en" sz="1200">
                <a:solidFill>
                  <a:srgbClr val="0000FF"/>
                </a:solidFill>
              </a:rPr>
              <a:t>char</a:t>
            </a:r>
            <a:r>
              <a:rPr lang="en" sz="1200">
                <a:solidFill>
                  <a:srgbClr val="595959"/>
                </a:solidFill>
              </a:rPr>
              <a:t> Package);</a:t>
            </a:r>
            <a:endParaRPr sz="1200">
              <a:solidFill>
                <a:srgbClr val="595959"/>
              </a:solidFill>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 lcd_init(</a:t>
            </a:r>
            <a:r>
              <a:rPr lang="en" sz="1200">
                <a:solidFill>
                  <a:srgbClr val="0000FF"/>
                </a:solidFill>
              </a:rPr>
              <a:t>void</a:t>
            </a:r>
            <a:r>
              <a:rPr lang="en" sz="1200">
                <a:solidFill>
                  <a:srgbClr val="595959"/>
                </a:solidFill>
              </a:rPr>
              <a:t>);</a:t>
            </a:r>
            <a:endParaRPr sz="1200">
              <a:solidFill>
                <a:srgbClr val="595959"/>
              </a:solidFill>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 lcd_setCursor(</a:t>
            </a:r>
            <a:r>
              <a:rPr lang="en" sz="1200">
                <a:solidFill>
                  <a:srgbClr val="0000FF"/>
                </a:solidFill>
              </a:rPr>
              <a:t>char</a:t>
            </a:r>
            <a:r>
              <a:rPr lang="en" sz="1200">
                <a:solidFill>
                  <a:srgbClr val="595959"/>
                </a:solidFill>
              </a:rPr>
              <a:t> x, </a:t>
            </a:r>
            <a:r>
              <a:rPr lang="en" sz="1200">
                <a:solidFill>
                  <a:srgbClr val="0000FF"/>
                </a:solidFill>
              </a:rPr>
              <a:t>char</a:t>
            </a:r>
            <a:r>
              <a:rPr lang="en" sz="1200">
                <a:solidFill>
                  <a:srgbClr val="595959"/>
                </a:solidFill>
              </a:rPr>
              <a:t> y);</a:t>
            </a:r>
            <a:endParaRPr sz="1200">
              <a:solidFill>
                <a:srgbClr val="595959"/>
              </a:solidFill>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 lcd_printStr(</a:t>
            </a:r>
            <a:r>
              <a:rPr lang="en" sz="1200">
                <a:solidFill>
                  <a:srgbClr val="0000FF"/>
                </a:solidFill>
              </a:rPr>
              <a:t>const char</a:t>
            </a:r>
            <a:r>
              <a:rPr lang="en" sz="1200">
                <a:solidFill>
                  <a:srgbClr val="595959"/>
                </a:solidFill>
              </a:rPr>
              <a:t> *s);</a:t>
            </a:r>
            <a:endParaRPr sz="1200">
              <a:solidFill>
                <a:srgbClr val="0000FF"/>
              </a:solidFill>
            </a:endParaRPr>
          </a:p>
        </p:txBody>
      </p:sp>
      <p:sp>
        <p:nvSpPr>
          <p:cNvPr id="223" name="Google Shape;223;p34"/>
          <p:cNvSpPr txBox="1"/>
          <p:nvPr/>
        </p:nvSpPr>
        <p:spPr>
          <a:xfrm>
            <a:off x="4716088" y="1220750"/>
            <a:ext cx="4378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final_LCDHeader.h</a:t>
            </a:r>
            <a:endParaRPr>
              <a:latin typeface="Open Sans"/>
              <a:ea typeface="Open Sans"/>
              <a:cs typeface="Open Sans"/>
              <a:sym typeface="Open Sans"/>
            </a:endParaRPr>
          </a:p>
        </p:txBody>
      </p:sp>
      <p:pic>
        <p:nvPicPr>
          <p:cNvPr id="224" name="Google Shape;224;p34"/>
          <p:cNvPicPr preferRelativeResize="0"/>
          <p:nvPr/>
        </p:nvPicPr>
        <p:blipFill rotWithShape="1">
          <a:blip r:embed="rId3">
            <a:alphaModFix/>
          </a:blip>
          <a:srcRect b="23138" l="2534" r="0" t="1098"/>
          <a:stretch/>
        </p:blipFill>
        <p:spPr>
          <a:xfrm>
            <a:off x="760100" y="1297725"/>
            <a:ext cx="2842775" cy="445450"/>
          </a:xfrm>
          <a:prstGeom prst="rect">
            <a:avLst/>
          </a:prstGeom>
          <a:noFill/>
          <a:ln>
            <a:noFill/>
          </a:ln>
        </p:spPr>
      </p:pic>
      <p:pic>
        <p:nvPicPr>
          <p:cNvPr id="225" name="Google Shape;225;p34"/>
          <p:cNvPicPr preferRelativeResize="0"/>
          <p:nvPr/>
        </p:nvPicPr>
        <p:blipFill>
          <a:blip r:embed="rId4">
            <a:alphaModFix/>
          </a:blip>
          <a:stretch>
            <a:fillRect/>
          </a:stretch>
        </p:blipFill>
        <p:spPr>
          <a:xfrm>
            <a:off x="4895425" y="1620950"/>
            <a:ext cx="3116025" cy="265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Libraries for </a:t>
            </a:r>
            <a:r>
              <a:rPr lang="en" sz="3500"/>
              <a:t>LCD Display: AQM0802A-RN-GBW</a:t>
            </a:r>
            <a:r>
              <a:rPr lang="en" sz="2400"/>
              <a:t> (1/3)</a:t>
            </a:r>
            <a:endParaRPr sz="2400"/>
          </a:p>
        </p:txBody>
      </p:sp>
      <p:pic>
        <p:nvPicPr>
          <p:cNvPr id="231" name="Google Shape;231;p35"/>
          <p:cNvPicPr preferRelativeResize="0"/>
          <p:nvPr/>
        </p:nvPicPr>
        <p:blipFill>
          <a:blip r:embed="rId3">
            <a:alphaModFix/>
          </a:blip>
          <a:stretch>
            <a:fillRect/>
          </a:stretch>
        </p:blipFill>
        <p:spPr>
          <a:xfrm>
            <a:off x="3416700" y="1147225"/>
            <a:ext cx="5415597" cy="3691477"/>
          </a:xfrm>
          <a:prstGeom prst="rect">
            <a:avLst/>
          </a:prstGeom>
          <a:noFill/>
          <a:ln>
            <a:noFill/>
          </a:ln>
        </p:spPr>
      </p:pic>
      <p:sp>
        <p:nvSpPr>
          <p:cNvPr id="232" name="Google Shape;232;p35"/>
          <p:cNvSpPr txBox="1"/>
          <p:nvPr/>
        </p:nvSpPr>
        <p:spPr>
          <a:xfrm>
            <a:off x="196250" y="1429000"/>
            <a:ext cx="3148200" cy="2370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300">
                <a:solidFill>
                  <a:srgbClr val="0000FF"/>
                </a:solidFill>
              </a:rPr>
              <a:t>void</a:t>
            </a:r>
            <a:r>
              <a:rPr lang="en" sz="1300">
                <a:solidFill>
                  <a:srgbClr val="595959"/>
                </a:solidFill>
              </a:rPr>
              <a:t> delay_ms(</a:t>
            </a:r>
            <a:r>
              <a:rPr lang="en" sz="1300">
                <a:solidFill>
                  <a:srgbClr val="0000FF"/>
                </a:solidFill>
              </a:rPr>
              <a:t>unsigned int</a:t>
            </a:r>
            <a:r>
              <a:rPr lang="en" sz="1300">
                <a:solidFill>
                  <a:srgbClr val="595959"/>
                </a:solidFill>
              </a:rPr>
              <a:t> ms);</a:t>
            </a:r>
            <a:endParaRPr sz="1300">
              <a:solidFill>
                <a:srgbClr val="595959"/>
              </a:solidFill>
            </a:endParaRPr>
          </a:p>
          <a:p>
            <a:pPr indent="0" lvl="0" marL="0" rtl="0" algn="l">
              <a:spcBef>
                <a:spcPts val="0"/>
              </a:spcBef>
              <a:spcAft>
                <a:spcPts val="0"/>
              </a:spcAft>
              <a:buNone/>
            </a:pPr>
            <a:r>
              <a:t/>
            </a:r>
            <a:endParaRPr sz="13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Used for delay in ms</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311150" lvl="0" marL="457200" rtl="0" algn="l">
              <a:spcBef>
                <a:spcPts val="0"/>
              </a:spcBef>
              <a:spcAft>
                <a:spcPts val="0"/>
              </a:spcAft>
              <a:buClr>
                <a:srgbClr val="434343"/>
              </a:buClr>
              <a:buSzPts val="1300"/>
              <a:buFont typeface="Open Sans"/>
              <a:buChar char="●"/>
            </a:pPr>
            <a:r>
              <a:rPr lang="en" sz="1300">
                <a:solidFill>
                  <a:srgbClr val="0000FF"/>
                </a:solidFill>
              </a:rPr>
              <a:t>void</a:t>
            </a:r>
            <a:r>
              <a:rPr lang="en" sz="1300">
                <a:solidFill>
                  <a:srgbClr val="595959"/>
                </a:solidFill>
              </a:rPr>
              <a:t> lcd_cmd(</a:t>
            </a:r>
            <a:r>
              <a:rPr lang="en" sz="1300">
                <a:solidFill>
                  <a:srgbClr val="0000FF"/>
                </a:solidFill>
              </a:rPr>
              <a:t>char</a:t>
            </a:r>
            <a:r>
              <a:rPr lang="en" sz="1300">
                <a:solidFill>
                  <a:srgbClr val="595959"/>
                </a:solidFill>
              </a:rPr>
              <a:t> Package);</a:t>
            </a:r>
            <a:endParaRPr sz="1300">
              <a:solidFill>
                <a:srgbClr val="595959"/>
              </a:solidFill>
            </a:endParaRPr>
          </a:p>
          <a:p>
            <a:pPr indent="0" lvl="0" marL="457200" rtl="0" algn="l">
              <a:spcBef>
                <a:spcPts val="0"/>
              </a:spcBef>
              <a:spcAft>
                <a:spcPts val="0"/>
              </a:spcAft>
              <a:buNone/>
            </a:pPr>
            <a:r>
              <a:t/>
            </a:r>
            <a:endParaRPr sz="1300">
              <a:solidFill>
                <a:srgbClr val="595959"/>
              </a:solidFill>
            </a:endParaRPr>
          </a:p>
          <a:p>
            <a:pPr indent="-292100" lvl="1" marL="914400" rtl="0" algn="l">
              <a:spcBef>
                <a:spcPts val="0"/>
              </a:spcBef>
              <a:spcAft>
                <a:spcPts val="0"/>
              </a:spcAft>
              <a:buClr>
                <a:srgbClr val="595959"/>
              </a:buClr>
              <a:buSzPts val="1000"/>
              <a:buChar char="○"/>
            </a:pPr>
            <a:r>
              <a:rPr lang="en" sz="1000">
                <a:solidFill>
                  <a:srgbClr val="595959"/>
                </a:solidFill>
              </a:rPr>
              <a:t>Sends an instruction byte to the LCD to configure it according to the peripherals data sheet</a:t>
            </a:r>
            <a:endParaRPr sz="1000">
              <a:solidFill>
                <a:srgbClr val="59595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500"/>
              <a:t>Libraries For LCD Display: AQM0802A-RN-GBW</a:t>
            </a:r>
            <a:r>
              <a:rPr lang="en" sz="2400"/>
              <a:t> (2/3)</a:t>
            </a:r>
            <a:endParaRPr/>
          </a:p>
        </p:txBody>
      </p:sp>
      <p:pic>
        <p:nvPicPr>
          <p:cNvPr id="238" name="Google Shape;238;p36"/>
          <p:cNvPicPr preferRelativeResize="0"/>
          <p:nvPr/>
        </p:nvPicPr>
        <p:blipFill>
          <a:blip r:embed="rId3">
            <a:alphaModFix/>
          </a:blip>
          <a:stretch>
            <a:fillRect/>
          </a:stretch>
        </p:blipFill>
        <p:spPr>
          <a:xfrm>
            <a:off x="3496725" y="1200825"/>
            <a:ext cx="5864899" cy="3260951"/>
          </a:xfrm>
          <a:prstGeom prst="rect">
            <a:avLst/>
          </a:prstGeom>
          <a:noFill/>
          <a:ln>
            <a:noFill/>
          </a:ln>
        </p:spPr>
      </p:pic>
      <p:sp>
        <p:nvSpPr>
          <p:cNvPr id="239" name="Google Shape;239;p36"/>
          <p:cNvSpPr txBox="1"/>
          <p:nvPr/>
        </p:nvSpPr>
        <p:spPr>
          <a:xfrm>
            <a:off x="129225" y="1415150"/>
            <a:ext cx="3299100" cy="2986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300">
                <a:solidFill>
                  <a:srgbClr val="0000FF"/>
                </a:solidFill>
              </a:rPr>
              <a:t>void</a:t>
            </a:r>
            <a:r>
              <a:rPr lang="en" sz="1300">
                <a:solidFill>
                  <a:srgbClr val="595959"/>
                </a:solidFill>
              </a:rPr>
              <a:t> lcd_init(</a:t>
            </a:r>
            <a:r>
              <a:rPr lang="en" sz="1300">
                <a:solidFill>
                  <a:srgbClr val="0000FF"/>
                </a:solidFill>
              </a:rPr>
              <a:t>void</a:t>
            </a:r>
            <a:r>
              <a:rPr lang="en" sz="1300">
                <a:solidFill>
                  <a:srgbClr val="595959"/>
                </a:solidFill>
              </a:rPr>
              <a:t>);</a:t>
            </a:r>
            <a:endParaRPr sz="1300">
              <a:solidFill>
                <a:srgbClr val="595959"/>
              </a:solidFill>
            </a:endParaRPr>
          </a:p>
          <a:p>
            <a:pPr indent="0" lvl="0" marL="0" rtl="0" algn="l">
              <a:spcBef>
                <a:spcPts val="0"/>
              </a:spcBef>
              <a:spcAft>
                <a:spcPts val="0"/>
              </a:spcAft>
              <a:buClr>
                <a:schemeClr val="dk1"/>
              </a:buClr>
              <a:buSzPts val="1100"/>
              <a:buFont typeface="Arial"/>
              <a:buNone/>
            </a:pPr>
            <a:r>
              <a:t/>
            </a:r>
            <a:endParaRPr sz="13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595959"/>
                </a:solidFill>
              </a:rPr>
              <a:t>Initializes the LCD by calling </a:t>
            </a:r>
            <a:r>
              <a:rPr lang="en" sz="1000">
                <a:solidFill>
                  <a:srgbClr val="0000FF"/>
                </a:solidFill>
              </a:rPr>
              <a:t>void</a:t>
            </a:r>
            <a:r>
              <a:rPr lang="en" sz="1000">
                <a:solidFill>
                  <a:srgbClr val="595959"/>
                </a:solidFill>
              </a:rPr>
              <a:t> lcd_cmd(</a:t>
            </a:r>
            <a:r>
              <a:rPr lang="en" sz="1000">
                <a:solidFill>
                  <a:srgbClr val="0000FF"/>
                </a:solidFill>
              </a:rPr>
              <a:t>char</a:t>
            </a:r>
            <a:r>
              <a:rPr lang="en" sz="1000">
                <a:solidFill>
                  <a:srgbClr val="595959"/>
                </a:solidFill>
              </a:rPr>
              <a:t> Package)  giving different</a:t>
            </a:r>
            <a:r>
              <a:rPr lang="en" sz="1000">
                <a:solidFill>
                  <a:srgbClr val="434343"/>
                </a:solidFill>
                <a:latin typeface="Open Sans"/>
                <a:ea typeface="Open Sans"/>
                <a:cs typeface="Open Sans"/>
                <a:sym typeface="Open Sans"/>
              </a:rPr>
              <a:t> values for the data byte</a:t>
            </a:r>
            <a:endParaRPr sz="1000">
              <a:solidFill>
                <a:srgbClr val="434343"/>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rgbClr val="434343"/>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rgbClr val="434343"/>
              </a:solidFill>
              <a:latin typeface="Open Sans"/>
              <a:ea typeface="Open Sans"/>
              <a:cs typeface="Open Sans"/>
              <a:sym typeface="Open Sans"/>
            </a:endParaRPr>
          </a:p>
          <a:p>
            <a:pPr indent="-311150" lvl="0" marL="457200" rtl="0" algn="l">
              <a:spcBef>
                <a:spcPts val="0"/>
              </a:spcBef>
              <a:spcAft>
                <a:spcPts val="0"/>
              </a:spcAft>
              <a:buClr>
                <a:srgbClr val="434343"/>
              </a:buClr>
              <a:buSzPts val="1300"/>
              <a:buFont typeface="Open Sans"/>
              <a:buChar char="●"/>
            </a:pPr>
            <a:r>
              <a:rPr lang="en" sz="1300">
                <a:solidFill>
                  <a:srgbClr val="0000FF"/>
                </a:solidFill>
              </a:rPr>
              <a:t>void</a:t>
            </a:r>
            <a:r>
              <a:rPr lang="en" sz="1300">
                <a:solidFill>
                  <a:srgbClr val="595959"/>
                </a:solidFill>
              </a:rPr>
              <a:t> lcd_setCursor(</a:t>
            </a:r>
            <a:r>
              <a:rPr lang="en" sz="1300">
                <a:solidFill>
                  <a:srgbClr val="0000FF"/>
                </a:solidFill>
              </a:rPr>
              <a:t>char</a:t>
            </a:r>
            <a:r>
              <a:rPr lang="en" sz="1300">
                <a:solidFill>
                  <a:srgbClr val="595959"/>
                </a:solidFill>
              </a:rPr>
              <a:t> x, </a:t>
            </a:r>
            <a:r>
              <a:rPr lang="en" sz="1300">
                <a:solidFill>
                  <a:srgbClr val="0000FF"/>
                </a:solidFill>
              </a:rPr>
              <a:t>char</a:t>
            </a:r>
            <a:r>
              <a:rPr lang="en" sz="1300">
                <a:solidFill>
                  <a:srgbClr val="595959"/>
                </a:solidFill>
              </a:rPr>
              <a:t> y);</a:t>
            </a:r>
            <a:endParaRPr sz="1300">
              <a:solidFill>
                <a:srgbClr val="595959"/>
              </a:solidFill>
            </a:endParaRPr>
          </a:p>
          <a:p>
            <a:pPr indent="0" lvl="0" marL="457200" rtl="0" algn="l">
              <a:spcBef>
                <a:spcPts val="0"/>
              </a:spcBef>
              <a:spcAft>
                <a:spcPts val="0"/>
              </a:spcAft>
              <a:buClr>
                <a:schemeClr val="dk1"/>
              </a:buClr>
              <a:buSzPts val="1100"/>
              <a:buFont typeface="Arial"/>
              <a:buNone/>
            </a:pPr>
            <a:r>
              <a:t/>
            </a:r>
            <a:endParaRPr sz="1300">
              <a:solidFill>
                <a:srgbClr val="595959"/>
              </a:solidFill>
            </a:endParaRPr>
          </a:p>
          <a:p>
            <a:pPr indent="-292100" lvl="1" marL="914400" rtl="0" algn="l">
              <a:spcBef>
                <a:spcPts val="0"/>
              </a:spcBef>
              <a:spcAft>
                <a:spcPts val="0"/>
              </a:spcAft>
              <a:buClr>
                <a:srgbClr val="595959"/>
              </a:buClr>
              <a:buSzPts val="1000"/>
              <a:buChar char="○"/>
            </a:pPr>
            <a:r>
              <a:rPr lang="en" sz="1000">
                <a:solidFill>
                  <a:srgbClr val="595959"/>
                </a:solidFill>
              </a:rPr>
              <a:t>Calls </a:t>
            </a:r>
            <a:r>
              <a:rPr lang="en" sz="1000">
                <a:solidFill>
                  <a:srgbClr val="0000FF"/>
                </a:solidFill>
              </a:rPr>
              <a:t>void</a:t>
            </a:r>
            <a:r>
              <a:rPr lang="en" sz="1000">
                <a:solidFill>
                  <a:srgbClr val="595959"/>
                </a:solidFill>
              </a:rPr>
              <a:t> lcd_cmd(</a:t>
            </a:r>
            <a:r>
              <a:rPr lang="en" sz="1000">
                <a:solidFill>
                  <a:srgbClr val="0000FF"/>
                </a:solidFill>
              </a:rPr>
              <a:t>char</a:t>
            </a:r>
            <a:r>
              <a:rPr lang="en" sz="1000">
                <a:solidFill>
                  <a:srgbClr val="595959"/>
                </a:solidFill>
              </a:rPr>
              <a:t> Package)  to set the cursor from which characters can be set on the LCD</a:t>
            </a:r>
            <a:endParaRPr sz="1000">
              <a:solidFill>
                <a:srgbClr val="595959"/>
              </a:solidFill>
            </a:endParaRPr>
          </a:p>
          <a:p>
            <a:pPr indent="-292100" lvl="1" marL="914400" rtl="0" algn="l">
              <a:spcBef>
                <a:spcPts val="0"/>
              </a:spcBef>
              <a:spcAft>
                <a:spcPts val="0"/>
              </a:spcAft>
              <a:buClr>
                <a:srgbClr val="595959"/>
              </a:buClr>
              <a:buSzPts val="1000"/>
              <a:buChar char="○"/>
            </a:pPr>
            <a:r>
              <a:rPr lang="en" sz="1000">
                <a:solidFill>
                  <a:srgbClr val="595959"/>
                </a:solidFill>
              </a:rPr>
              <a:t>Uses values x and y : column and row</a:t>
            </a:r>
            <a:endParaRPr sz="1000">
              <a:solidFill>
                <a:srgbClr val="59595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234725"/>
            <a:ext cx="8520600" cy="80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500"/>
              <a:t>Libraries for LCD Display: AQM0802A-RN-GBW</a:t>
            </a:r>
            <a:r>
              <a:rPr lang="en" sz="2400"/>
              <a:t> (3/3)</a:t>
            </a:r>
            <a:endParaRPr/>
          </a:p>
        </p:txBody>
      </p:sp>
      <p:pic>
        <p:nvPicPr>
          <p:cNvPr id="245" name="Google Shape;245;p37"/>
          <p:cNvPicPr preferRelativeResize="0"/>
          <p:nvPr/>
        </p:nvPicPr>
        <p:blipFill>
          <a:blip r:embed="rId3">
            <a:alphaModFix/>
          </a:blip>
          <a:stretch>
            <a:fillRect/>
          </a:stretch>
        </p:blipFill>
        <p:spPr>
          <a:xfrm>
            <a:off x="3720250" y="1040825"/>
            <a:ext cx="5112042" cy="3797877"/>
          </a:xfrm>
          <a:prstGeom prst="rect">
            <a:avLst/>
          </a:prstGeom>
          <a:noFill/>
          <a:ln>
            <a:noFill/>
          </a:ln>
        </p:spPr>
      </p:pic>
      <p:sp>
        <p:nvSpPr>
          <p:cNvPr id="246" name="Google Shape;246;p37"/>
          <p:cNvSpPr txBox="1"/>
          <p:nvPr/>
        </p:nvSpPr>
        <p:spPr>
          <a:xfrm>
            <a:off x="220450" y="1740625"/>
            <a:ext cx="3420300" cy="892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300">
                <a:solidFill>
                  <a:srgbClr val="0000FF"/>
                </a:solidFill>
              </a:rPr>
              <a:t>void</a:t>
            </a:r>
            <a:r>
              <a:rPr lang="en" sz="1300">
                <a:solidFill>
                  <a:srgbClr val="595959"/>
                </a:solidFill>
              </a:rPr>
              <a:t> lcd_printStr(</a:t>
            </a:r>
            <a:r>
              <a:rPr lang="en" sz="1300">
                <a:solidFill>
                  <a:srgbClr val="0000FF"/>
                </a:solidFill>
              </a:rPr>
              <a:t>const char</a:t>
            </a:r>
            <a:r>
              <a:rPr lang="en" sz="1300">
                <a:solidFill>
                  <a:srgbClr val="595959"/>
                </a:solidFill>
              </a:rPr>
              <a:t> *s);</a:t>
            </a:r>
            <a:endParaRPr sz="1300">
              <a:solidFill>
                <a:srgbClr val="595959"/>
              </a:solidFill>
            </a:endParaRPr>
          </a:p>
          <a:p>
            <a:pPr indent="0" lvl="0" marL="0" rtl="0" algn="l">
              <a:spcBef>
                <a:spcPts val="0"/>
              </a:spcBef>
              <a:spcAft>
                <a:spcPts val="0"/>
              </a:spcAft>
              <a:buClr>
                <a:schemeClr val="dk1"/>
              </a:buClr>
              <a:buSzPts val="1100"/>
              <a:buFont typeface="Arial"/>
              <a:buNone/>
            </a:pPr>
            <a:r>
              <a:t/>
            </a:r>
            <a:endParaRPr sz="13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434343"/>
                </a:solidFill>
                <a:latin typeface="Open Sans"/>
                <a:ea typeface="Open Sans"/>
                <a:cs typeface="Open Sans"/>
                <a:sym typeface="Open Sans"/>
              </a:rPr>
              <a:t>Prints a series of characters on the LCD based on the position of the cursor</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315925"/>
            <a:ext cx="8520600" cy="749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Main Function </a:t>
            </a:r>
            <a:endParaRPr sz="3500"/>
          </a:p>
        </p:txBody>
      </p:sp>
      <p:sp>
        <p:nvSpPr>
          <p:cNvPr id="252" name="Google Shape;252;p38"/>
          <p:cNvSpPr txBox="1"/>
          <p:nvPr/>
        </p:nvSpPr>
        <p:spPr>
          <a:xfrm>
            <a:off x="142875" y="1307575"/>
            <a:ext cx="3714900" cy="2893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000">
                <a:solidFill>
                  <a:srgbClr val="0000FF"/>
                </a:solidFill>
              </a:rPr>
              <a:t>v</a:t>
            </a:r>
            <a:r>
              <a:rPr lang="en" sz="1000">
                <a:solidFill>
                  <a:srgbClr val="0000FF"/>
                </a:solidFill>
              </a:rPr>
              <a:t>oid </a:t>
            </a:r>
            <a:r>
              <a:rPr lang="en" sz="1000">
                <a:solidFill>
                  <a:srgbClr val="595959"/>
                </a:solidFill>
              </a:rPr>
              <a:t>pic24_init</a:t>
            </a:r>
            <a:r>
              <a:rPr lang="en" sz="1000">
                <a:solidFill>
                  <a:schemeClr val="dk1"/>
                </a:solidFill>
              </a:rPr>
              <a:t>(</a:t>
            </a:r>
            <a:r>
              <a:rPr lang="en" sz="1000">
                <a:solidFill>
                  <a:srgbClr val="0000FF"/>
                </a:solidFill>
              </a:rPr>
              <a:t>void</a:t>
            </a:r>
            <a:r>
              <a:rPr lang="en" sz="1000">
                <a:solidFill>
                  <a:schemeClr val="dk1"/>
                </a:solidFill>
              </a:rPr>
              <a:t>);</a:t>
            </a:r>
            <a:endParaRPr sz="1000">
              <a:solidFill>
                <a:srgbClr val="595959"/>
              </a:solidFill>
            </a:endParaRPr>
          </a:p>
          <a:p>
            <a:pPr indent="-292100" lvl="1" marL="914400" rtl="0" algn="l">
              <a:spcBef>
                <a:spcPts val="0"/>
              </a:spcBef>
              <a:spcAft>
                <a:spcPts val="0"/>
              </a:spcAft>
              <a:buClr>
                <a:srgbClr val="434343"/>
              </a:buClr>
              <a:buSzPts val="1000"/>
              <a:buFont typeface="Open Sans"/>
              <a:buChar char="○"/>
            </a:pPr>
            <a:r>
              <a:rPr lang="en" sz="1000">
                <a:solidFill>
                  <a:srgbClr val="595959"/>
                </a:solidFill>
              </a:rPr>
              <a:t>Sets 16MHz frequency for PIC24</a:t>
            </a:r>
            <a:endParaRPr sz="1000">
              <a:solidFill>
                <a:srgbClr val="595959"/>
              </a:solidFill>
            </a:endParaRPr>
          </a:p>
          <a:p>
            <a:pPr indent="-292100" lvl="1" marL="914400" rtl="0" algn="l">
              <a:spcBef>
                <a:spcPts val="0"/>
              </a:spcBef>
              <a:spcAft>
                <a:spcPts val="0"/>
              </a:spcAft>
              <a:buClr>
                <a:srgbClr val="595959"/>
              </a:buClr>
              <a:buSzPts val="1000"/>
              <a:buChar char="○"/>
            </a:pPr>
            <a:r>
              <a:rPr lang="en" sz="1000">
                <a:solidFill>
                  <a:srgbClr val="595959"/>
                </a:solidFill>
              </a:rPr>
              <a:t>Sets all pins to digital</a:t>
            </a:r>
            <a:endParaRPr sz="1000">
              <a:solidFill>
                <a:srgbClr val="595959"/>
              </a:solidFill>
            </a:endParaRPr>
          </a:p>
          <a:p>
            <a:pPr indent="0" lvl="0" marL="0" rtl="0" algn="l">
              <a:spcBef>
                <a:spcPts val="0"/>
              </a:spcBef>
              <a:spcAft>
                <a:spcPts val="0"/>
              </a:spcAft>
              <a:buNone/>
            </a:pPr>
            <a:r>
              <a:t/>
            </a:r>
            <a:endParaRPr sz="1000">
              <a:solidFill>
                <a:srgbClr val="434343"/>
              </a:solidFill>
              <a:latin typeface="Open Sans"/>
              <a:ea typeface="Open Sans"/>
              <a:cs typeface="Open Sans"/>
              <a:sym typeface="Open Sans"/>
            </a:endParaRPr>
          </a:p>
          <a:p>
            <a:pPr indent="-311150" lvl="0" marL="457200" rtl="0" algn="l">
              <a:spcBef>
                <a:spcPts val="0"/>
              </a:spcBef>
              <a:spcAft>
                <a:spcPts val="0"/>
              </a:spcAft>
              <a:buClr>
                <a:srgbClr val="434343"/>
              </a:buClr>
              <a:buSzPts val="1300"/>
              <a:buFont typeface="Open Sans"/>
              <a:buChar char="●"/>
            </a:pPr>
            <a:r>
              <a:rPr lang="en" sz="1000">
                <a:solidFill>
                  <a:srgbClr val="0000FF"/>
                </a:solidFill>
              </a:rPr>
              <a:t>int</a:t>
            </a:r>
            <a:r>
              <a:rPr lang="en" sz="1000">
                <a:solidFill>
                  <a:srgbClr val="595959"/>
                </a:solidFill>
              </a:rPr>
              <a:t> main(</a:t>
            </a:r>
            <a:r>
              <a:rPr lang="en" sz="1000">
                <a:solidFill>
                  <a:srgbClr val="0000FF"/>
                </a:solidFill>
              </a:rPr>
              <a:t>void</a:t>
            </a:r>
            <a:r>
              <a:rPr lang="en" sz="1000">
                <a:solidFill>
                  <a:srgbClr val="595959"/>
                </a:solidFill>
              </a:rPr>
              <a:t>)</a:t>
            </a:r>
            <a:endParaRPr sz="1000">
              <a:solidFill>
                <a:srgbClr val="595959"/>
              </a:solidFill>
            </a:endParaRPr>
          </a:p>
          <a:p>
            <a:pPr indent="-292100" lvl="1" marL="914400" rtl="0" algn="l">
              <a:spcBef>
                <a:spcPts val="0"/>
              </a:spcBef>
              <a:spcAft>
                <a:spcPts val="0"/>
              </a:spcAft>
              <a:buClr>
                <a:srgbClr val="595959"/>
              </a:buClr>
              <a:buSzPts val="1000"/>
              <a:buChar char="○"/>
            </a:pPr>
            <a:r>
              <a:rPr lang="en" sz="1000">
                <a:solidFill>
                  <a:srgbClr val="595959"/>
                </a:solidFill>
              </a:rPr>
              <a:t>The initialization part is performed first:</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 </a:t>
            </a:r>
            <a:r>
              <a:rPr lang="en" sz="1000">
                <a:solidFill>
                  <a:srgbClr val="595959"/>
                </a:solidFill>
              </a:rPr>
              <a:t>pic24_init</a:t>
            </a:r>
            <a:r>
              <a:rPr lang="en" sz="1000">
                <a:solidFill>
                  <a:schemeClr val="dk1"/>
                </a:solidFill>
              </a:rPr>
              <a:t>(</a:t>
            </a:r>
            <a:r>
              <a:rPr lang="en" sz="1000">
                <a:solidFill>
                  <a:srgbClr val="0000FF"/>
                </a:solidFill>
              </a:rPr>
              <a:t>void</a:t>
            </a:r>
            <a:r>
              <a:rPr lang="en" sz="1000">
                <a:solidFill>
                  <a:schemeClr val="dk1"/>
                </a:solidFill>
              </a:rPr>
              <a:t>);</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 </a:t>
            </a:r>
            <a:r>
              <a:rPr lang="en" sz="1000">
                <a:solidFill>
                  <a:srgbClr val="595959"/>
                </a:solidFill>
              </a:rPr>
              <a:t>initMotor(</a:t>
            </a:r>
            <a:r>
              <a:rPr lang="en" sz="1000">
                <a:solidFill>
                  <a:srgbClr val="0000FF"/>
                </a:solidFill>
              </a:rPr>
              <a:t>void</a:t>
            </a:r>
            <a:r>
              <a:rPr lang="en" sz="1000">
                <a:solidFill>
                  <a:srgbClr val="595959"/>
                </a:solidFill>
              </a:rPr>
              <a:t>);</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 lcd_init(</a:t>
            </a:r>
            <a:r>
              <a:rPr lang="en" sz="1000">
                <a:solidFill>
                  <a:srgbClr val="0000FF"/>
                </a:solidFill>
              </a:rPr>
              <a:t>void</a:t>
            </a:r>
            <a:r>
              <a:rPr lang="en" sz="1000">
                <a:solidFill>
                  <a:srgbClr val="595959"/>
                </a:solidFill>
              </a:rPr>
              <a:t>);</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 tempInit(</a:t>
            </a:r>
            <a:r>
              <a:rPr lang="en" sz="1000">
                <a:solidFill>
                  <a:srgbClr val="0000FF"/>
                </a:solidFill>
              </a:rPr>
              <a:t>void</a:t>
            </a:r>
            <a:r>
              <a:rPr lang="en" sz="1000">
                <a:solidFill>
                  <a:srgbClr val="595959"/>
                </a:solidFill>
              </a:rPr>
              <a:t>);</a:t>
            </a:r>
            <a:endParaRPr sz="1000">
              <a:solidFill>
                <a:srgbClr val="595959"/>
              </a:solidFill>
            </a:endParaRPr>
          </a:p>
          <a:p>
            <a:pPr indent="-292100" lvl="1" marL="914400" rtl="0" algn="l">
              <a:spcBef>
                <a:spcPts val="0"/>
              </a:spcBef>
              <a:spcAft>
                <a:spcPts val="0"/>
              </a:spcAft>
              <a:buClr>
                <a:srgbClr val="595959"/>
              </a:buClr>
              <a:buSzPts val="1000"/>
              <a:buChar char="○"/>
            </a:pPr>
            <a:r>
              <a:rPr lang="en" sz="1000">
                <a:solidFill>
                  <a:srgbClr val="595959"/>
                </a:solidFill>
              </a:rPr>
              <a:t>Writes and reads temp and displays it on the LCD:</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 delay_ms(</a:t>
            </a:r>
            <a:r>
              <a:rPr lang="en" sz="1000">
                <a:solidFill>
                  <a:srgbClr val="0000FF"/>
                </a:solidFill>
              </a:rPr>
              <a:t>unsigned int</a:t>
            </a:r>
            <a:r>
              <a:rPr lang="en" sz="1000">
                <a:solidFill>
                  <a:srgbClr val="595959"/>
                </a:solidFill>
              </a:rPr>
              <a:t> ms);</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 tempRead(</a:t>
            </a:r>
            <a:r>
              <a:rPr lang="en" sz="1000">
                <a:solidFill>
                  <a:srgbClr val="0000FF"/>
                </a:solidFill>
              </a:rPr>
              <a:t>unsigned char</a:t>
            </a:r>
            <a:r>
              <a:rPr lang="en" sz="1000">
                <a:solidFill>
                  <a:srgbClr val="595959"/>
                </a:solidFill>
              </a:rPr>
              <a:t> data[], </a:t>
            </a:r>
            <a:r>
              <a:rPr lang="en" sz="1000">
                <a:solidFill>
                  <a:srgbClr val="0000FF"/>
                </a:solidFill>
              </a:rPr>
              <a:t>int</a:t>
            </a:r>
            <a:r>
              <a:rPr lang="en" sz="1000">
                <a:solidFill>
                  <a:srgbClr val="595959"/>
                </a:solidFill>
              </a:rPr>
              <a:t> dataSize);</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 lcd_setCursor(</a:t>
            </a:r>
            <a:r>
              <a:rPr lang="en" sz="1000">
                <a:solidFill>
                  <a:srgbClr val="0000FF"/>
                </a:solidFill>
              </a:rPr>
              <a:t>char</a:t>
            </a:r>
            <a:r>
              <a:rPr lang="en" sz="1000">
                <a:solidFill>
                  <a:srgbClr val="595959"/>
                </a:solidFill>
              </a:rPr>
              <a:t> x, </a:t>
            </a:r>
            <a:r>
              <a:rPr lang="en" sz="1000">
                <a:solidFill>
                  <a:srgbClr val="0000FF"/>
                </a:solidFill>
              </a:rPr>
              <a:t>char</a:t>
            </a:r>
            <a:r>
              <a:rPr lang="en" sz="1000">
                <a:solidFill>
                  <a:srgbClr val="595959"/>
                </a:solidFill>
              </a:rPr>
              <a:t> y);</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 lcd_printStr(</a:t>
            </a:r>
            <a:r>
              <a:rPr lang="en" sz="1000">
                <a:solidFill>
                  <a:srgbClr val="0000FF"/>
                </a:solidFill>
              </a:rPr>
              <a:t>const char</a:t>
            </a:r>
            <a:r>
              <a:rPr lang="en" sz="1000">
                <a:solidFill>
                  <a:srgbClr val="595959"/>
                </a:solidFill>
              </a:rPr>
              <a:t> *s);</a:t>
            </a:r>
            <a:endParaRPr sz="1000">
              <a:solidFill>
                <a:srgbClr val="595959"/>
              </a:solidFill>
            </a:endParaRPr>
          </a:p>
        </p:txBody>
      </p:sp>
      <p:pic>
        <p:nvPicPr>
          <p:cNvPr id="253" name="Google Shape;253;p38"/>
          <p:cNvPicPr preferRelativeResize="0"/>
          <p:nvPr/>
        </p:nvPicPr>
        <p:blipFill>
          <a:blip r:embed="rId3">
            <a:alphaModFix/>
          </a:blip>
          <a:stretch>
            <a:fillRect/>
          </a:stretch>
        </p:blipFill>
        <p:spPr>
          <a:xfrm>
            <a:off x="3743625" y="1065625"/>
            <a:ext cx="5349350" cy="3404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367375"/>
            <a:ext cx="82404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580"/>
              <a:t>Main Function</a:t>
            </a:r>
            <a:endParaRPr sz="3580"/>
          </a:p>
        </p:txBody>
      </p:sp>
      <p:pic>
        <p:nvPicPr>
          <p:cNvPr id="259" name="Google Shape;259;p39"/>
          <p:cNvPicPr preferRelativeResize="0"/>
          <p:nvPr/>
        </p:nvPicPr>
        <p:blipFill>
          <a:blip r:embed="rId3">
            <a:alphaModFix/>
          </a:blip>
          <a:stretch>
            <a:fillRect/>
          </a:stretch>
        </p:blipFill>
        <p:spPr>
          <a:xfrm>
            <a:off x="3184200" y="653950"/>
            <a:ext cx="5745498" cy="3496149"/>
          </a:xfrm>
          <a:prstGeom prst="rect">
            <a:avLst/>
          </a:prstGeom>
          <a:noFill/>
          <a:ln>
            <a:noFill/>
          </a:ln>
        </p:spPr>
      </p:pic>
      <p:pic>
        <p:nvPicPr>
          <p:cNvPr id="260" name="Google Shape;260;p39"/>
          <p:cNvPicPr preferRelativeResize="0"/>
          <p:nvPr/>
        </p:nvPicPr>
        <p:blipFill rotWithShape="1">
          <a:blip r:embed="rId4">
            <a:alphaModFix/>
          </a:blip>
          <a:srcRect b="0" l="2570" r="-2569" t="0"/>
          <a:stretch/>
        </p:blipFill>
        <p:spPr>
          <a:xfrm>
            <a:off x="3184200" y="4044575"/>
            <a:ext cx="5745499" cy="646900"/>
          </a:xfrm>
          <a:prstGeom prst="rect">
            <a:avLst/>
          </a:prstGeom>
          <a:noFill/>
          <a:ln>
            <a:noFill/>
          </a:ln>
        </p:spPr>
      </p:pic>
      <p:sp>
        <p:nvSpPr>
          <p:cNvPr id="261" name="Google Shape;261;p39"/>
          <p:cNvSpPr txBox="1"/>
          <p:nvPr/>
        </p:nvSpPr>
        <p:spPr>
          <a:xfrm>
            <a:off x="35400" y="1064400"/>
            <a:ext cx="3148800" cy="3001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11150" lvl="0" marL="457200" rtl="0" algn="l">
              <a:spcBef>
                <a:spcPts val="0"/>
              </a:spcBef>
              <a:spcAft>
                <a:spcPts val="0"/>
              </a:spcAft>
              <a:buClr>
                <a:srgbClr val="434343"/>
              </a:buClr>
              <a:buSzPts val="1300"/>
              <a:buFont typeface="Open Sans"/>
              <a:buChar char="●"/>
            </a:pPr>
            <a:r>
              <a:rPr lang="en" sz="1300">
                <a:solidFill>
                  <a:srgbClr val="0000FF"/>
                </a:solidFill>
              </a:rPr>
              <a:t>int</a:t>
            </a:r>
            <a:r>
              <a:rPr lang="en" sz="1300">
                <a:solidFill>
                  <a:srgbClr val="595959"/>
                </a:solidFill>
              </a:rPr>
              <a:t> main(</a:t>
            </a:r>
            <a:r>
              <a:rPr lang="en" sz="1300">
                <a:solidFill>
                  <a:srgbClr val="0000FF"/>
                </a:solidFill>
              </a:rPr>
              <a:t>void</a:t>
            </a:r>
            <a:r>
              <a:rPr lang="en" sz="1300">
                <a:solidFill>
                  <a:srgbClr val="595959"/>
                </a:solidFill>
              </a:rPr>
              <a:t>)</a:t>
            </a:r>
            <a:endParaRPr sz="1000">
              <a:solidFill>
                <a:srgbClr val="595959"/>
              </a:solidFill>
            </a:endParaRPr>
          </a:p>
          <a:p>
            <a:pPr indent="-292100" lvl="1" marL="914400" rtl="0" algn="l">
              <a:spcBef>
                <a:spcPts val="0"/>
              </a:spcBef>
              <a:spcAft>
                <a:spcPts val="0"/>
              </a:spcAft>
              <a:buClr>
                <a:srgbClr val="595959"/>
              </a:buClr>
              <a:buSzPts val="1000"/>
              <a:buChar char="○"/>
            </a:pPr>
            <a:r>
              <a:rPr lang="en" sz="1000">
                <a:solidFill>
                  <a:srgbClr val="595959"/>
                </a:solidFill>
              </a:rPr>
              <a:t>If the temperature is greater than or equal to 30 degrees, continue to update the temperature, set the speedmode to 1 and initialize the Push Button so that pressing it will change the speed:</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 setSpeed(</a:t>
            </a:r>
            <a:r>
              <a:rPr lang="en" sz="1000">
                <a:solidFill>
                  <a:srgbClr val="0000FF"/>
                </a:solidFill>
              </a:rPr>
              <a:t>int</a:t>
            </a:r>
            <a:r>
              <a:rPr lang="en" sz="1000">
                <a:solidFill>
                  <a:srgbClr val="595959"/>
                </a:solidFill>
              </a:rPr>
              <a:t> speed); (only runs one time)</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 initPushButton(</a:t>
            </a:r>
            <a:r>
              <a:rPr lang="en" sz="1000">
                <a:solidFill>
                  <a:srgbClr val="0000FF"/>
                </a:solidFill>
              </a:rPr>
              <a:t>void</a:t>
            </a:r>
            <a:r>
              <a:rPr lang="en" sz="1000">
                <a:solidFill>
                  <a:srgbClr val="595959"/>
                </a:solidFill>
              </a:rPr>
              <a:t>);</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_IC1Interrupt(</a:t>
            </a:r>
            <a:r>
              <a:rPr lang="en" sz="1000">
                <a:solidFill>
                  <a:srgbClr val="0000FF"/>
                </a:solidFill>
              </a:rPr>
              <a:t>void</a:t>
            </a:r>
            <a:r>
              <a:rPr lang="en" sz="1000">
                <a:solidFill>
                  <a:srgbClr val="595959"/>
                </a:solidFill>
              </a:rPr>
              <a:t>);</a:t>
            </a:r>
            <a:endParaRPr sz="1000">
              <a:solidFill>
                <a:srgbClr val="595959"/>
              </a:solidFill>
            </a:endParaRPr>
          </a:p>
          <a:p>
            <a:pPr indent="-292100" lvl="1" marL="914400" rtl="0" algn="l">
              <a:spcBef>
                <a:spcPts val="0"/>
              </a:spcBef>
              <a:spcAft>
                <a:spcPts val="0"/>
              </a:spcAft>
              <a:buClr>
                <a:srgbClr val="595959"/>
              </a:buClr>
              <a:buSzPts val="1000"/>
              <a:buChar char="○"/>
            </a:pPr>
            <a:r>
              <a:rPr lang="en" sz="1000">
                <a:solidFill>
                  <a:srgbClr val="595959"/>
                </a:solidFill>
              </a:rPr>
              <a:t>Until the temperature drops below 30 degrees again, jump out of the loop of greater than or equal to 30 degrees and stop the motor, and finally continue to update the temperature:</a:t>
            </a:r>
            <a:endParaRPr sz="1000">
              <a:solidFill>
                <a:srgbClr val="595959"/>
              </a:solidFill>
            </a:endParaRPr>
          </a:p>
          <a:p>
            <a:pPr indent="-292100" lvl="2" marL="1371600" rtl="0" algn="l">
              <a:spcBef>
                <a:spcPts val="0"/>
              </a:spcBef>
              <a:spcAft>
                <a:spcPts val="0"/>
              </a:spcAft>
              <a:buClr>
                <a:srgbClr val="595959"/>
              </a:buClr>
              <a:buSzPts val="1000"/>
              <a:buChar char="■"/>
            </a:pPr>
            <a:r>
              <a:rPr lang="en" sz="1000">
                <a:solidFill>
                  <a:srgbClr val="0000FF"/>
                </a:solidFill>
              </a:rPr>
              <a:t>void</a:t>
            </a:r>
            <a:r>
              <a:rPr lang="en" sz="1000">
                <a:solidFill>
                  <a:srgbClr val="595959"/>
                </a:solidFill>
              </a:rPr>
              <a:t> setSpeed(</a:t>
            </a:r>
            <a:r>
              <a:rPr lang="en" sz="1000">
                <a:solidFill>
                  <a:srgbClr val="0000FF"/>
                </a:solidFill>
              </a:rPr>
              <a:t>int</a:t>
            </a:r>
            <a:r>
              <a:rPr lang="en" sz="1000">
                <a:solidFill>
                  <a:srgbClr val="595959"/>
                </a:solidFill>
              </a:rPr>
              <a:t> speed);</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Shortfalls</a:t>
            </a:r>
            <a:endParaRPr sz="3500"/>
          </a:p>
        </p:txBody>
      </p:sp>
      <p:sp>
        <p:nvSpPr>
          <p:cNvPr id="267" name="Google Shape;267;p4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 press of the button is not stable enough (speed modes change unexpectedly sometimes)</a:t>
            </a:r>
            <a:endParaRPr sz="1500"/>
          </a:p>
          <a:p>
            <a:pPr indent="-323850" lvl="0" marL="457200" rtl="0" algn="l">
              <a:spcBef>
                <a:spcPts val="1000"/>
              </a:spcBef>
              <a:spcAft>
                <a:spcPts val="0"/>
              </a:spcAft>
              <a:buSzPts val="1500"/>
              <a:buChar char="●"/>
            </a:pPr>
            <a:r>
              <a:rPr lang="en" sz="1500"/>
              <a:t>An error in reading the second temperature byte (LSB), which causes the temperature to change less smoothly on the LCD</a:t>
            </a:r>
            <a:endParaRPr sz="1500"/>
          </a:p>
          <a:p>
            <a:pPr indent="-323850" lvl="0" marL="457200" rtl="0" algn="l">
              <a:spcBef>
                <a:spcPts val="1000"/>
              </a:spcBef>
              <a:spcAft>
                <a:spcPts val="1000"/>
              </a:spcAft>
              <a:buSzPts val="1500"/>
              <a:buChar char="●"/>
            </a:pPr>
            <a:r>
              <a:rPr lang="en" sz="1500"/>
              <a:t>The sensor is slow to dissipate heat causing the temperature to rise quickly and fall slowly</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Conclusion</a:t>
            </a:r>
            <a:endParaRPr sz="3500"/>
          </a:p>
        </p:txBody>
      </p:sp>
      <p:sp>
        <p:nvSpPr>
          <p:cNvPr id="273" name="Google Shape;273;p41"/>
          <p:cNvSpPr txBox="1"/>
          <p:nvPr>
            <p:ph idx="1" type="body"/>
          </p:nvPr>
        </p:nvSpPr>
        <p:spPr>
          <a:xfrm>
            <a:off x="311700" y="1073200"/>
            <a:ext cx="8520600" cy="3669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Project contains clearly defined libraries and new devices</a:t>
            </a:r>
            <a:endParaRPr/>
          </a:p>
          <a:p>
            <a:pPr indent="-304165" lvl="1" marL="914400" rtl="0" algn="l">
              <a:spcBef>
                <a:spcPts val="0"/>
              </a:spcBef>
              <a:spcAft>
                <a:spcPts val="0"/>
              </a:spcAft>
              <a:buSzPct val="100000"/>
              <a:buChar char="○"/>
            </a:pPr>
            <a:r>
              <a:rPr lang="en"/>
              <a:t>3 libraries </a:t>
            </a:r>
            <a:endParaRPr/>
          </a:p>
          <a:p>
            <a:pPr indent="-304164" lvl="2" marL="1371600" rtl="0" algn="l">
              <a:spcBef>
                <a:spcPts val="0"/>
              </a:spcBef>
              <a:spcAft>
                <a:spcPts val="0"/>
              </a:spcAft>
              <a:buSzPct val="100000"/>
              <a:buChar char="■"/>
            </a:pPr>
            <a:r>
              <a:rPr lang="en"/>
              <a:t>MotorLib.c / TempLib.c / final_LCDLib.c</a:t>
            </a:r>
            <a:endParaRPr/>
          </a:p>
          <a:p>
            <a:pPr indent="-304165" lvl="1" marL="914400" rtl="0" algn="l">
              <a:spcBef>
                <a:spcPts val="0"/>
              </a:spcBef>
              <a:spcAft>
                <a:spcPts val="0"/>
              </a:spcAft>
              <a:buSzPct val="100000"/>
              <a:buChar char="○"/>
            </a:pPr>
            <a:r>
              <a:rPr lang="en"/>
              <a:t>3 peripherals </a:t>
            </a:r>
            <a:endParaRPr/>
          </a:p>
          <a:p>
            <a:pPr indent="-304164" lvl="2" marL="1371600" rtl="0" algn="l">
              <a:spcBef>
                <a:spcPts val="0"/>
              </a:spcBef>
              <a:spcAft>
                <a:spcPts val="0"/>
              </a:spcAft>
              <a:buSzPct val="100000"/>
              <a:buChar char="■"/>
            </a:pPr>
            <a:r>
              <a:rPr lang="en"/>
              <a:t>Motor Driver / Humidity &amp; Temp Sensor / LCD Display</a:t>
            </a:r>
            <a:endParaRPr/>
          </a:p>
          <a:p>
            <a:pPr indent="-325755" lvl="0" marL="457200" rtl="0" algn="l">
              <a:spcBef>
                <a:spcPts val="0"/>
              </a:spcBef>
              <a:spcAft>
                <a:spcPts val="0"/>
              </a:spcAft>
              <a:buSzPct val="100000"/>
              <a:buChar char="●"/>
            </a:pPr>
            <a:r>
              <a:rPr lang="en"/>
              <a:t>Learned</a:t>
            </a:r>
            <a:endParaRPr/>
          </a:p>
          <a:p>
            <a:pPr indent="-304165" lvl="1" marL="914400" rtl="0" algn="l">
              <a:spcBef>
                <a:spcPts val="0"/>
              </a:spcBef>
              <a:spcAft>
                <a:spcPts val="0"/>
              </a:spcAft>
              <a:buSzPct val="100000"/>
              <a:buChar char="○"/>
            </a:pPr>
            <a:r>
              <a:rPr lang="en"/>
              <a:t>I2C: one Master supports multiple Slave devices</a:t>
            </a:r>
            <a:endParaRPr/>
          </a:p>
          <a:p>
            <a:pPr indent="-304165" lvl="1" marL="914400" rtl="0" algn="l">
              <a:spcBef>
                <a:spcPts val="0"/>
              </a:spcBef>
              <a:spcAft>
                <a:spcPts val="0"/>
              </a:spcAft>
              <a:buSzPct val="100000"/>
              <a:buChar char="○"/>
            </a:pPr>
            <a:r>
              <a:rPr lang="en"/>
              <a:t>I2C: send and receive data</a:t>
            </a:r>
            <a:endParaRPr/>
          </a:p>
          <a:p>
            <a:pPr indent="-304165" lvl="1" marL="914400" rtl="0" algn="l">
              <a:spcBef>
                <a:spcPts val="0"/>
              </a:spcBef>
              <a:spcAft>
                <a:spcPts val="0"/>
              </a:spcAft>
              <a:buSzPct val="100000"/>
              <a:buChar char="○"/>
            </a:pPr>
            <a:r>
              <a:rPr lang="en"/>
              <a:t>Input Capture for detecting falling edge</a:t>
            </a:r>
            <a:endParaRPr/>
          </a:p>
          <a:p>
            <a:pPr indent="-304165" lvl="1" marL="914400" rtl="0" algn="l">
              <a:spcBef>
                <a:spcPts val="0"/>
              </a:spcBef>
              <a:spcAft>
                <a:spcPts val="0"/>
              </a:spcAft>
              <a:buSzPct val="100000"/>
              <a:buChar char="○"/>
            </a:pPr>
            <a:r>
              <a:rPr lang="en"/>
              <a:t>Output Compare for PWM</a:t>
            </a:r>
            <a:endParaRPr/>
          </a:p>
          <a:p>
            <a:pPr indent="-304165" lvl="1" marL="914400" rtl="0" algn="l">
              <a:spcBef>
                <a:spcPts val="0"/>
              </a:spcBef>
              <a:spcAft>
                <a:spcPts val="0"/>
              </a:spcAft>
              <a:buSzPct val="100000"/>
              <a:buChar char="○"/>
            </a:pPr>
            <a:r>
              <a:rPr lang="en"/>
              <a:t>Understand how the motor driver (plus the motor) works</a:t>
            </a:r>
            <a:endParaRPr/>
          </a:p>
          <a:p>
            <a:pPr indent="-304165" lvl="1" marL="914400" rtl="0" algn="l">
              <a:spcBef>
                <a:spcPts val="0"/>
              </a:spcBef>
              <a:spcAft>
                <a:spcPts val="0"/>
              </a:spcAft>
              <a:buSzPct val="100000"/>
              <a:buChar char="○"/>
            </a:pPr>
            <a:r>
              <a:rPr lang="en"/>
              <a:t>U</a:t>
            </a:r>
            <a:r>
              <a:rPr lang="en"/>
              <a:t>nderstand how the Humidity &amp; Temp Sensor works</a:t>
            </a:r>
            <a:endParaRPr/>
          </a:p>
          <a:p>
            <a:pPr indent="-325755" lvl="0" marL="457200" rtl="0" algn="l">
              <a:spcBef>
                <a:spcPts val="0"/>
              </a:spcBef>
              <a:spcAft>
                <a:spcPts val="0"/>
              </a:spcAft>
              <a:buSzPct val="100000"/>
              <a:buChar char="●"/>
            </a:pPr>
            <a:r>
              <a:rPr lang="en"/>
              <a:t>Future</a:t>
            </a:r>
            <a:endParaRPr/>
          </a:p>
          <a:p>
            <a:pPr indent="-304165" lvl="1" marL="914400" rtl="0" algn="l">
              <a:spcBef>
                <a:spcPts val="0"/>
              </a:spcBef>
              <a:spcAft>
                <a:spcPts val="0"/>
              </a:spcAft>
              <a:buSzPct val="100000"/>
              <a:buChar char="○"/>
            </a:pPr>
            <a:r>
              <a:rPr lang="en"/>
              <a:t>The temperature-controlled fan can be used to automatically cool people in a hot environment, circulate air, or cool down electric devices. It has good practical significance and usefulness.</a:t>
            </a:r>
            <a:endParaRPr/>
          </a:p>
          <a:p>
            <a:pPr indent="-304165" lvl="1" marL="914400" rtl="0" algn="l">
              <a:spcBef>
                <a:spcPts val="0"/>
              </a:spcBef>
              <a:spcAft>
                <a:spcPts val="0"/>
              </a:spcAft>
              <a:buSzPct val="100000"/>
              <a:buChar char="○"/>
            </a:pPr>
            <a:r>
              <a:rPr lang="en"/>
              <a:t>Basic understanding of I2C, sensors, LCD, etc., which provides a solid foundation for more complex digital circuit design in the future.</a:t>
            </a:r>
            <a:endParaRPr/>
          </a:p>
          <a:p>
            <a:pPr indent="-304165" lvl="1" marL="914400" rtl="0" algn="l">
              <a:spcBef>
                <a:spcPts val="0"/>
              </a:spcBef>
              <a:spcAft>
                <a:spcPts val="0"/>
              </a:spcAft>
              <a:buSzPct val="100000"/>
              <a:buChar char="○"/>
            </a:pPr>
            <a:r>
              <a:rPr lang="en"/>
              <a:t>Understood the importance of </a:t>
            </a:r>
            <a:r>
              <a:rPr lang="en"/>
              <a:t>collaboration</a:t>
            </a:r>
            <a:r>
              <a:rPr lang="en"/>
              <a:t> within a team setting which helped </a:t>
            </a:r>
            <a:r>
              <a:rPr lang="en"/>
              <a:t>clarify </a:t>
            </a:r>
            <a:r>
              <a:rPr lang="en"/>
              <a:t>goals in future </a:t>
            </a:r>
            <a:r>
              <a:rPr lang="en"/>
              <a:t>digital circuit design</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Applications of the Fan</a:t>
            </a:r>
            <a:endParaRPr sz="3500">
              <a:latin typeface="Arial"/>
              <a:ea typeface="Arial"/>
              <a:cs typeface="Arial"/>
              <a:sym typeface="Arial"/>
            </a:endParaRPr>
          </a:p>
        </p:txBody>
      </p:sp>
      <p:sp>
        <p:nvSpPr>
          <p:cNvPr id="76" name="Google Shape;76;p15"/>
          <p:cNvSpPr txBox="1"/>
          <p:nvPr>
            <p:ph idx="1" type="body"/>
          </p:nvPr>
        </p:nvSpPr>
        <p:spPr>
          <a:xfrm>
            <a:off x="311700" y="1225225"/>
            <a:ext cx="7902300" cy="3354000"/>
          </a:xfrm>
          <a:prstGeom prst="rect">
            <a:avLst/>
          </a:prstGeom>
        </p:spPr>
        <p:txBody>
          <a:bodyPr anchorCtr="0" anchor="t" bIns="91425" lIns="91425" spcFirstLastPara="1" rIns="91425" wrap="square" tIns="91425">
            <a:normAutofit/>
          </a:bodyPr>
          <a:lstStyle/>
          <a:p>
            <a:pPr indent="457200" lvl="0" marL="0" rtl="0" algn="just">
              <a:spcBef>
                <a:spcPts val="0"/>
              </a:spcBef>
              <a:spcAft>
                <a:spcPts val="1200"/>
              </a:spcAft>
              <a:buClr>
                <a:schemeClr val="dk1"/>
              </a:buClr>
              <a:buSzPts val="1100"/>
              <a:buFont typeface="Arial"/>
              <a:buNone/>
            </a:pPr>
            <a:r>
              <a:rPr lang="en" sz="1500"/>
              <a:t>The fan can be implemented in any scenarios that require activation at a certain temperature. For example, it can be used to circulate air in a hot summer room, or cool down an electrical device when the temperature gets high.</a:t>
            </a:r>
            <a:endParaRPr/>
          </a:p>
        </p:txBody>
      </p:sp>
      <p:pic>
        <p:nvPicPr>
          <p:cNvPr id="77" name="Google Shape;77;p15"/>
          <p:cNvPicPr preferRelativeResize="0"/>
          <p:nvPr/>
        </p:nvPicPr>
        <p:blipFill rotWithShape="1">
          <a:blip r:embed="rId3">
            <a:alphaModFix/>
          </a:blip>
          <a:srcRect b="19903" l="1215" r="14969" t="0"/>
          <a:stretch/>
        </p:blipFill>
        <p:spPr>
          <a:xfrm>
            <a:off x="5732750" y="2402064"/>
            <a:ext cx="1959752" cy="2108099"/>
          </a:xfrm>
          <a:prstGeom prst="rect">
            <a:avLst/>
          </a:prstGeom>
          <a:noFill/>
          <a:ln>
            <a:noFill/>
          </a:ln>
        </p:spPr>
      </p:pic>
      <p:pic>
        <p:nvPicPr>
          <p:cNvPr id="78" name="Google Shape;78;p15"/>
          <p:cNvPicPr preferRelativeResize="0"/>
          <p:nvPr/>
        </p:nvPicPr>
        <p:blipFill rotWithShape="1">
          <a:blip r:embed="rId4">
            <a:alphaModFix/>
          </a:blip>
          <a:srcRect b="26168" l="6531" r="7638" t="39445"/>
          <a:stretch/>
        </p:blipFill>
        <p:spPr>
          <a:xfrm>
            <a:off x="799450" y="2571750"/>
            <a:ext cx="3311101" cy="1768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Contributions</a:t>
            </a:r>
            <a:endParaRPr sz="3500"/>
          </a:p>
        </p:txBody>
      </p:sp>
      <p:graphicFrame>
        <p:nvGraphicFramePr>
          <p:cNvPr id="279" name="Google Shape;279;p42"/>
          <p:cNvGraphicFramePr/>
          <p:nvPr/>
        </p:nvGraphicFramePr>
        <p:xfrm>
          <a:off x="509275" y="1041250"/>
          <a:ext cx="3000000" cy="3000000"/>
        </p:xfrm>
        <a:graphic>
          <a:graphicData uri="http://schemas.openxmlformats.org/drawingml/2006/table">
            <a:tbl>
              <a:tblPr>
                <a:noFill/>
                <a:tableStyleId>{A8A9CB12-5825-421C-AE55-F2C7A3CF4837}</a:tableStyleId>
              </a:tblPr>
              <a:tblGrid>
                <a:gridCol w="2413000"/>
                <a:gridCol w="2413000"/>
                <a:gridCol w="2413000"/>
              </a:tblGrid>
              <a:tr h="381000">
                <a:tc>
                  <a:txBody>
                    <a:bodyPr/>
                    <a:lstStyle/>
                    <a:p>
                      <a:pPr indent="0" lvl="0" marL="0" rtl="0" algn="l">
                        <a:spcBef>
                          <a:spcPts val="0"/>
                        </a:spcBef>
                        <a:spcAft>
                          <a:spcPts val="0"/>
                        </a:spcAft>
                        <a:buNone/>
                      </a:pPr>
                      <a:r>
                        <a:rPr b="1" lang="en" sz="1200"/>
                        <a:t>Yuan Jiang</a:t>
                      </a:r>
                      <a:endParaRPr b="1" sz="1200"/>
                    </a:p>
                  </a:txBody>
                  <a:tcPr marT="91425" marB="91425" marR="91425" marL="91425"/>
                </a:tc>
                <a:tc>
                  <a:txBody>
                    <a:bodyPr/>
                    <a:lstStyle/>
                    <a:p>
                      <a:pPr indent="0" lvl="0" marL="0" rtl="0" algn="l">
                        <a:spcBef>
                          <a:spcPts val="0"/>
                        </a:spcBef>
                        <a:spcAft>
                          <a:spcPts val="0"/>
                        </a:spcAft>
                        <a:buNone/>
                      </a:pPr>
                      <a:r>
                        <a:rPr lang="en" sz="1200"/>
                        <a:t>jian0655@umn.edu</a:t>
                      </a:r>
                      <a:endParaRPr sz="1200"/>
                    </a:p>
                  </a:txBody>
                  <a:tcPr marT="91425" marB="91425" marR="91425" marL="91425"/>
                </a:tc>
                <a:tc>
                  <a:txBody>
                    <a:bodyPr/>
                    <a:lstStyle/>
                    <a:p>
                      <a:pPr indent="0" lvl="0" marL="0" rtl="0" algn="l">
                        <a:spcBef>
                          <a:spcPts val="0"/>
                        </a:spcBef>
                        <a:spcAft>
                          <a:spcPts val="0"/>
                        </a:spcAft>
                        <a:buNone/>
                      </a:pPr>
                      <a:r>
                        <a:rPr lang="en" sz="1200"/>
                        <a:t>Main</a:t>
                      </a:r>
                      <a:r>
                        <a:rPr lang="en" sz="1200"/>
                        <a:t> Programmer</a:t>
                      </a:r>
                      <a:endParaRPr sz="1200"/>
                    </a:p>
                    <a:p>
                      <a:pPr indent="0" lvl="0" marL="0" rtl="0" algn="l">
                        <a:spcBef>
                          <a:spcPts val="0"/>
                        </a:spcBef>
                        <a:spcAft>
                          <a:spcPts val="0"/>
                        </a:spcAft>
                        <a:buNone/>
                      </a:pPr>
                      <a:r>
                        <a:rPr lang="en" sz="1200"/>
                        <a:t>Main Code Debugger</a:t>
                      </a:r>
                      <a:endParaRPr sz="1200"/>
                    </a:p>
                    <a:p>
                      <a:pPr indent="0" lvl="0" marL="0" rtl="0" algn="l">
                        <a:spcBef>
                          <a:spcPts val="0"/>
                        </a:spcBef>
                        <a:spcAft>
                          <a:spcPts val="0"/>
                        </a:spcAft>
                        <a:buNone/>
                      </a:pPr>
                      <a:r>
                        <a:rPr lang="en" sz="1200"/>
                        <a:t>Main PPT Producer </a:t>
                      </a:r>
                      <a:endParaRPr sz="1200"/>
                    </a:p>
                    <a:p>
                      <a:pPr indent="0" lvl="0" marL="0" rtl="0" algn="l">
                        <a:spcBef>
                          <a:spcPts val="0"/>
                        </a:spcBef>
                        <a:spcAft>
                          <a:spcPts val="0"/>
                        </a:spcAft>
                        <a:buNone/>
                      </a:pPr>
                      <a:r>
                        <a:rPr lang="en" sz="1200"/>
                        <a:t>Main PPT Touch-up</a:t>
                      </a:r>
                      <a:endParaRPr sz="1200"/>
                    </a:p>
                    <a:p>
                      <a:pPr indent="0" lvl="0" marL="0" rtl="0" algn="l">
                        <a:spcBef>
                          <a:spcPts val="0"/>
                        </a:spcBef>
                        <a:spcAft>
                          <a:spcPts val="0"/>
                        </a:spcAft>
                        <a:buNone/>
                      </a:pPr>
                      <a:r>
                        <a:rPr lang="en" sz="1200"/>
                        <a:t>Main Hardware Connecter</a:t>
                      </a:r>
                      <a:endParaRPr sz="1200"/>
                    </a:p>
                    <a:p>
                      <a:pPr indent="0" lvl="0" marL="0" rtl="0" algn="l">
                        <a:spcBef>
                          <a:spcPts val="0"/>
                        </a:spcBef>
                        <a:spcAft>
                          <a:spcPts val="0"/>
                        </a:spcAft>
                        <a:buClr>
                          <a:schemeClr val="dk1"/>
                        </a:buClr>
                        <a:buSzPts val="1100"/>
                        <a:buFont typeface="Arial"/>
                        <a:buNone/>
                      </a:pPr>
                      <a:r>
                        <a:rPr lang="en" sz="1200">
                          <a:solidFill>
                            <a:schemeClr val="dk1"/>
                          </a:solidFill>
                        </a:rPr>
                        <a:t>Demo Presenter</a:t>
                      </a:r>
                      <a:endParaRPr sz="1200"/>
                    </a:p>
                  </a:txBody>
                  <a:tcPr marT="91425" marB="91425" marR="91425" marL="91425"/>
                </a:tc>
              </a:tr>
              <a:tr h="381000">
                <a:tc>
                  <a:txBody>
                    <a:bodyPr/>
                    <a:lstStyle/>
                    <a:p>
                      <a:pPr indent="0" lvl="0" marL="0" rtl="0" algn="l">
                        <a:spcBef>
                          <a:spcPts val="0"/>
                        </a:spcBef>
                        <a:spcAft>
                          <a:spcPts val="0"/>
                        </a:spcAft>
                        <a:buNone/>
                      </a:pPr>
                      <a:r>
                        <a:rPr b="1" lang="en" sz="1200">
                          <a:solidFill>
                            <a:schemeClr val="dk1"/>
                          </a:solidFill>
                        </a:rPr>
                        <a:t>Soorya Sundravel</a:t>
                      </a:r>
                      <a:endParaRPr b="1" sz="1200"/>
                    </a:p>
                  </a:txBody>
                  <a:tcPr marT="91425" marB="91425" marR="91425" marL="91425"/>
                </a:tc>
                <a:tc>
                  <a:txBody>
                    <a:bodyPr/>
                    <a:lstStyle/>
                    <a:p>
                      <a:pPr indent="0" lvl="0" marL="0" rtl="0" algn="l">
                        <a:spcBef>
                          <a:spcPts val="0"/>
                        </a:spcBef>
                        <a:spcAft>
                          <a:spcPts val="0"/>
                        </a:spcAft>
                        <a:buNone/>
                      </a:pPr>
                      <a:r>
                        <a:rPr lang="en" sz="1200"/>
                        <a:t>sundr030@umn.edu</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Main </a:t>
                      </a:r>
                      <a:r>
                        <a:rPr lang="en" sz="1200">
                          <a:solidFill>
                            <a:schemeClr val="dk1"/>
                          </a:solidFill>
                        </a:rPr>
                        <a:t>Demo </a:t>
                      </a:r>
                      <a:r>
                        <a:rPr lang="en" sz="1200">
                          <a:solidFill>
                            <a:schemeClr val="dk1"/>
                          </a:solidFill>
                        </a:rPr>
                        <a:t>Presenter</a:t>
                      </a:r>
                      <a:endParaRPr sz="1200">
                        <a:solidFill>
                          <a:schemeClr val="dk1"/>
                        </a:solidFill>
                      </a:endParaRPr>
                    </a:p>
                    <a:p>
                      <a:pPr indent="0" lvl="0" marL="0" rtl="0" algn="l">
                        <a:spcBef>
                          <a:spcPts val="0"/>
                        </a:spcBef>
                        <a:spcAft>
                          <a:spcPts val="0"/>
                        </a:spcAft>
                        <a:buNone/>
                      </a:pPr>
                      <a:r>
                        <a:rPr lang="en" sz="1200">
                          <a:solidFill>
                            <a:schemeClr val="dk1"/>
                          </a:solidFill>
                        </a:rPr>
                        <a:t>Main Code Debugger</a:t>
                      </a:r>
                      <a:endParaRPr sz="1200">
                        <a:solidFill>
                          <a:schemeClr val="dk1"/>
                        </a:solidFill>
                      </a:endParaRPr>
                    </a:p>
                    <a:p>
                      <a:pPr indent="0" lvl="0" marL="0" rtl="0" algn="l">
                        <a:spcBef>
                          <a:spcPts val="0"/>
                        </a:spcBef>
                        <a:spcAft>
                          <a:spcPts val="0"/>
                        </a:spcAft>
                        <a:buNone/>
                      </a:pPr>
                      <a:r>
                        <a:rPr lang="en" sz="1200">
                          <a:solidFill>
                            <a:schemeClr val="dk1"/>
                          </a:solidFill>
                        </a:rPr>
                        <a:t>I2C Programmer</a:t>
                      </a:r>
                      <a:endParaRPr sz="1200">
                        <a:solidFill>
                          <a:schemeClr val="dk1"/>
                        </a:solidFill>
                      </a:endParaRPr>
                    </a:p>
                    <a:p>
                      <a:pPr indent="0" lvl="0" marL="0" rtl="0" algn="l">
                        <a:spcBef>
                          <a:spcPts val="0"/>
                        </a:spcBef>
                        <a:spcAft>
                          <a:spcPts val="0"/>
                        </a:spcAft>
                        <a:buNone/>
                      </a:pPr>
                      <a:r>
                        <a:rPr lang="en" sz="1200">
                          <a:solidFill>
                            <a:schemeClr val="dk1"/>
                          </a:solidFill>
                        </a:rPr>
                        <a:t>PPT Touch-up</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Hardware Connecter</a:t>
                      </a:r>
                      <a:endParaRPr sz="1200">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sz="1200">
                          <a:solidFill>
                            <a:schemeClr val="dk1"/>
                          </a:solidFill>
                        </a:rPr>
                        <a:t>Hongyu Wang</a:t>
                      </a:r>
                      <a:endParaRPr b="1" sz="1200"/>
                    </a:p>
                  </a:txBody>
                  <a:tcPr marT="91425" marB="91425" marR="91425" marL="91425"/>
                </a:tc>
                <a:tc>
                  <a:txBody>
                    <a:bodyPr/>
                    <a:lstStyle/>
                    <a:p>
                      <a:pPr indent="0" lvl="0" marL="0" rtl="0" algn="l">
                        <a:spcBef>
                          <a:spcPts val="0"/>
                        </a:spcBef>
                        <a:spcAft>
                          <a:spcPts val="0"/>
                        </a:spcAft>
                        <a:buNone/>
                      </a:pPr>
                      <a:r>
                        <a:rPr lang="en" sz="1200"/>
                        <a:t>wang9529@umn.edu</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Main Demo Presenter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Main PPT Producer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Main PPT Touch-up</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Main Code Debugger</a:t>
                      </a:r>
                      <a:endParaRPr sz="1200"/>
                    </a:p>
                  </a:txBody>
                  <a:tcPr marT="91425" marB="91425" marR="91425" marL="91425"/>
                </a:tc>
              </a:tr>
              <a:tr h="381000">
                <a:tc>
                  <a:txBody>
                    <a:bodyPr/>
                    <a:lstStyle/>
                    <a:p>
                      <a:pPr indent="0" lvl="0" marL="0" rtl="0" algn="l">
                        <a:spcBef>
                          <a:spcPts val="0"/>
                        </a:spcBef>
                        <a:spcAft>
                          <a:spcPts val="0"/>
                        </a:spcAft>
                        <a:buNone/>
                      </a:pPr>
                      <a:r>
                        <a:rPr b="1" lang="en" sz="1200">
                          <a:solidFill>
                            <a:schemeClr val="dk1"/>
                          </a:solidFill>
                        </a:rPr>
                        <a:t>Thomas Skrzek</a:t>
                      </a:r>
                      <a:endParaRPr b="1" sz="1200"/>
                    </a:p>
                  </a:txBody>
                  <a:tcPr marT="91425" marB="91425" marR="91425" marL="91425"/>
                </a:tc>
                <a:tc>
                  <a:txBody>
                    <a:bodyPr/>
                    <a:lstStyle/>
                    <a:p>
                      <a:pPr indent="0" lvl="0" marL="0" rtl="0" algn="l">
                        <a:spcBef>
                          <a:spcPts val="0"/>
                        </a:spcBef>
                        <a:spcAft>
                          <a:spcPts val="0"/>
                        </a:spcAft>
                        <a:buNone/>
                      </a:pPr>
                      <a:r>
                        <a:rPr lang="en" sz="1200"/>
                        <a:t>skrze005@umn.edu</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Main Demo Presenter</a:t>
                      </a:r>
                      <a:endParaRPr sz="1200"/>
                    </a:p>
                    <a:p>
                      <a:pPr indent="0" lvl="0" marL="0" rtl="0" algn="l">
                        <a:spcBef>
                          <a:spcPts val="0"/>
                        </a:spcBef>
                        <a:spcAft>
                          <a:spcPts val="0"/>
                        </a:spcAft>
                        <a:buNone/>
                      </a:pPr>
                      <a:r>
                        <a:rPr lang="en" sz="1200"/>
                        <a:t>Motor </a:t>
                      </a:r>
                      <a:r>
                        <a:rPr lang="en" sz="1200">
                          <a:solidFill>
                            <a:schemeClr val="dk1"/>
                          </a:solidFill>
                        </a:rPr>
                        <a:t>Programmer</a:t>
                      </a:r>
                      <a:endParaRPr sz="1200">
                        <a:solidFill>
                          <a:schemeClr val="dk1"/>
                        </a:solidFill>
                      </a:endParaRPr>
                    </a:p>
                    <a:p>
                      <a:pPr indent="0" lvl="0" marL="0" rtl="0" algn="l">
                        <a:spcBef>
                          <a:spcPts val="0"/>
                        </a:spcBef>
                        <a:spcAft>
                          <a:spcPts val="0"/>
                        </a:spcAft>
                        <a:buNone/>
                      </a:pPr>
                      <a:r>
                        <a:rPr lang="en" sz="1200">
                          <a:solidFill>
                            <a:schemeClr val="dk1"/>
                          </a:solidFill>
                        </a:rPr>
                        <a:t>PPT Touch-up</a:t>
                      </a:r>
                      <a:endParaRPr sz="1200">
                        <a:solidFill>
                          <a:schemeClr val="dk1"/>
                        </a:solidFill>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163250"/>
            <a:ext cx="8520600" cy="81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Hardware Block Diagram</a:t>
            </a:r>
            <a:endParaRPr sz="3500"/>
          </a:p>
        </p:txBody>
      </p:sp>
      <p:pic>
        <p:nvPicPr>
          <p:cNvPr id="84" name="Google Shape;84;p16"/>
          <p:cNvPicPr preferRelativeResize="0"/>
          <p:nvPr/>
        </p:nvPicPr>
        <p:blipFill rotWithShape="1">
          <a:blip r:embed="rId3">
            <a:alphaModFix/>
          </a:blip>
          <a:srcRect b="15526" l="0" r="0" t="6646"/>
          <a:stretch/>
        </p:blipFill>
        <p:spPr>
          <a:xfrm rot="-5400000">
            <a:off x="4367613" y="248812"/>
            <a:ext cx="4509775" cy="5043000"/>
          </a:xfrm>
          <a:prstGeom prst="rect">
            <a:avLst/>
          </a:prstGeom>
          <a:noFill/>
          <a:ln>
            <a:noFill/>
          </a:ln>
        </p:spPr>
      </p:pic>
      <p:sp>
        <p:nvSpPr>
          <p:cNvPr id="85" name="Google Shape;85;p16"/>
          <p:cNvSpPr txBox="1"/>
          <p:nvPr/>
        </p:nvSpPr>
        <p:spPr>
          <a:xfrm>
            <a:off x="209700" y="900200"/>
            <a:ext cx="4362300" cy="412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Microcontroller (PIC24FJ64GA002)</a:t>
            </a:r>
            <a:endParaRPr sz="1300">
              <a:latin typeface="Open Sans"/>
              <a:ea typeface="Open Sans"/>
              <a:cs typeface="Open Sans"/>
              <a:sym typeface="Open Sans"/>
            </a:endParaRPr>
          </a:p>
          <a:p>
            <a:pPr indent="-298450" lvl="2" marL="1371600" rtl="0" algn="l">
              <a:spcBef>
                <a:spcPts val="0"/>
              </a:spcBef>
              <a:spcAft>
                <a:spcPts val="0"/>
              </a:spcAft>
              <a:buClr>
                <a:schemeClr val="dk1"/>
              </a:buClr>
              <a:buSzPts val="1100"/>
              <a:buChar char="■"/>
            </a:pPr>
            <a:r>
              <a:rPr lang="en" sz="1100">
                <a:solidFill>
                  <a:srgbClr val="595959"/>
                </a:solidFill>
              </a:rPr>
              <a:t>SCLx, SDAx pins for I2C (Sensor and LCD)</a:t>
            </a:r>
            <a:endParaRPr sz="1100">
              <a:solidFill>
                <a:srgbClr val="595959"/>
              </a:solidFill>
            </a:endParaRPr>
          </a:p>
          <a:p>
            <a:pPr indent="-298450" lvl="2" marL="1371600" rtl="0" algn="l">
              <a:spcBef>
                <a:spcPts val="0"/>
              </a:spcBef>
              <a:spcAft>
                <a:spcPts val="0"/>
              </a:spcAft>
              <a:buClr>
                <a:srgbClr val="595959"/>
              </a:buClr>
              <a:buSzPts val="1100"/>
              <a:buChar char="■"/>
            </a:pPr>
            <a:r>
              <a:rPr lang="en" sz="1100">
                <a:solidFill>
                  <a:srgbClr val="595959"/>
                </a:solidFill>
              </a:rPr>
              <a:t>Output Compare (Motor Driver)</a:t>
            </a:r>
            <a:endParaRPr sz="1100">
              <a:solidFill>
                <a:srgbClr val="595959"/>
              </a:solidFill>
            </a:endParaRPr>
          </a:p>
          <a:p>
            <a:pPr indent="-298450" lvl="2" marL="1371600" rtl="0" algn="l">
              <a:spcBef>
                <a:spcPts val="0"/>
              </a:spcBef>
              <a:spcAft>
                <a:spcPts val="0"/>
              </a:spcAft>
              <a:buClr>
                <a:srgbClr val="595959"/>
              </a:buClr>
              <a:buSzPts val="1100"/>
              <a:buChar char="■"/>
            </a:pPr>
            <a:r>
              <a:rPr lang="en" sz="1100">
                <a:solidFill>
                  <a:srgbClr val="595959"/>
                </a:solidFill>
              </a:rPr>
              <a:t>Input Capture (Push Button)</a:t>
            </a:r>
            <a:endParaRPr sz="1100">
              <a:solidFill>
                <a:srgbClr val="595959"/>
              </a:solidFill>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Motor Driver (TB6612FNG)</a:t>
            </a:r>
            <a:endParaRPr sz="1300">
              <a:latin typeface="Open Sans"/>
              <a:ea typeface="Open Sans"/>
              <a:cs typeface="Open Sans"/>
              <a:sym typeface="Open Sans"/>
            </a:endParaRPr>
          </a:p>
          <a:p>
            <a:pPr indent="-298450" lvl="2" marL="1371600" rtl="0" algn="l">
              <a:spcBef>
                <a:spcPts val="0"/>
              </a:spcBef>
              <a:spcAft>
                <a:spcPts val="0"/>
              </a:spcAft>
              <a:buClr>
                <a:srgbClr val="595959"/>
              </a:buClr>
              <a:buSzPts val="1100"/>
              <a:buChar char="■"/>
            </a:pPr>
            <a:r>
              <a:rPr lang="en" sz="1100">
                <a:solidFill>
                  <a:srgbClr val="595959"/>
                </a:solidFill>
              </a:rPr>
              <a:t>PWMA -&gt; RB6</a:t>
            </a:r>
            <a:endParaRPr sz="1100">
              <a:solidFill>
                <a:srgbClr val="595959"/>
              </a:solidFill>
            </a:endParaRPr>
          </a:p>
          <a:p>
            <a:pPr indent="-298450" lvl="2" marL="1371600" rtl="0" algn="l">
              <a:spcBef>
                <a:spcPts val="0"/>
              </a:spcBef>
              <a:spcAft>
                <a:spcPts val="0"/>
              </a:spcAft>
              <a:buClr>
                <a:srgbClr val="595959"/>
              </a:buClr>
              <a:buSzPts val="1100"/>
              <a:buChar char="■"/>
            </a:pPr>
            <a:r>
              <a:rPr lang="en" sz="1100">
                <a:solidFill>
                  <a:srgbClr val="595959"/>
                </a:solidFill>
              </a:rPr>
              <a:t>AIN2 -&gt; RB7</a:t>
            </a:r>
            <a:endParaRPr sz="1100">
              <a:solidFill>
                <a:srgbClr val="595959"/>
              </a:solidFill>
            </a:endParaRPr>
          </a:p>
          <a:p>
            <a:pPr indent="-298450" lvl="2" marL="1371600" rtl="0" algn="l">
              <a:spcBef>
                <a:spcPts val="0"/>
              </a:spcBef>
              <a:spcAft>
                <a:spcPts val="0"/>
              </a:spcAft>
              <a:buClr>
                <a:srgbClr val="595959"/>
              </a:buClr>
              <a:buSzPts val="1100"/>
              <a:buChar char="■"/>
            </a:pPr>
            <a:r>
              <a:rPr lang="en" sz="1100">
                <a:solidFill>
                  <a:srgbClr val="595959"/>
                </a:solidFill>
              </a:rPr>
              <a:t>AIN1 -&gt; RB8</a:t>
            </a:r>
            <a:endParaRPr sz="1100">
              <a:solidFill>
                <a:srgbClr val="595959"/>
              </a:solidFill>
            </a:endParaRPr>
          </a:p>
          <a:p>
            <a:pPr indent="-298450" lvl="2" marL="1371600" rtl="0" algn="l">
              <a:spcBef>
                <a:spcPts val="0"/>
              </a:spcBef>
              <a:spcAft>
                <a:spcPts val="0"/>
              </a:spcAft>
              <a:buClr>
                <a:srgbClr val="595959"/>
              </a:buClr>
              <a:buSzPts val="1100"/>
              <a:buChar char="■"/>
            </a:pPr>
            <a:r>
              <a:rPr lang="en" sz="1100">
                <a:solidFill>
                  <a:srgbClr val="595959"/>
                </a:solidFill>
              </a:rPr>
              <a:t>STBY -&gt; RB9</a:t>
            </a:r>
            <a:endParaRPr sz="1100">
              <a:solidFill>
                <a:srgbClr val="595959"/>
              </a:solidFill>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Humidity &amp; Temp Sensor (SHT40)</a:t>
            </a:r>
            <a:endParaRPr sz="1300">
              <a:latin typeface="Open Sans"/>
              <a:ea typeface="Open Sans"/>
              <a:cs typeface="Open Sans"/>
              <a:sym typeface="Open Sans"/>
            </a:endParaRPr>
          </a:p>
          <a:p>
            <a:pPr indent="-298450" lvl="2" marL="1371600" rtl="0" algn="l">
              <a:spcBef>
                <a:spcPts val="0"/>
              </a:spcBef>
              <a:spcAft>
                <a:spcPts val="0"/>
              </a:spcAft>
              <a:buClr>
                <a:srgbClr val="595959"/>
              </a:buClr>
              <a:buSzPts val="1100"/>
              <a:buChar char="■"/>
            </a:pPr>
            <a:r>
              <a:rPr lang="en" sz="1100">
                <a:solidFill>
                  <a:srgbClr val="595959"/>
                </a:solidFill>
              </a:rPr>
              <a:t>SCL</a:t>
            </a:r>
            <a:r>
              <a:rPr lang="en" sz="1100">
                <a:solidFill>
                  <a:srgbClr val="595959"/>
                </a:solidFill>
              </a:rPr>
              <a:t> -&gt; SCL2</a:t>
            </a:r>
            <a:endParaRPr sz="1100">
              <a:solidFill>
                <a:srgbClr val="595959"/>
              </a:solidFill>
            </a:endParaRPr>
          </a:p>
          <a:p>
            <a:pPr indent="-298450" lvl="2" marL="1371600" rtl="0" algn="l">
              <a:spcBef>
                <a:spcPts val="0"/>
              </a:spcBef>
              <a:spcAft>
                <a:spcPts val="0"/>
              </a:spcAft>
              <a:buClr>
                <a:srgbClr val="595959"/>
              </a:buClr>
              <a:buSzPts val="1100"/>
              <a:buChar char="■"/>
            </a:pPr>
            <a:r>
              <a:rPr lang="en" sz="1100">
                <a:solidFill>
                  <a:srgbClr val="595959"/>
                </a:solidFill>
              </a:rPr>
              <a:t>SDA -&gt; SDA2</a:t>
            </a:r>
            <a:endParaRPr sz="11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LCD Display (AQM0802A-RN-GBW)</a:t>
            </a:r>
            <a:endParaRPr sz="1300">
              <a:latin typeface="Open Sans"/>
              <a:ea typeface="Open Sans"/>
              <a:cs typeface="Open Sans"/>
              <a:sym typeface="Open Sans"/>
            </a:endParaRPr>
          </a:p>
          <a:p>
            <a:pPr indent="-298450" lvl="2" marL="1371600" rtl="0" algn="l">
              <a:spcBef>
                <a:spcPts val="0"/>
              </a:spcBef>
              <a:spcAft>
                <a:spcPts val="0"/>
              </a:spcAft>
              <a:buClr>
                <a:srgbClr val="595959"/>
              </a:buClr>
              <a:buSzPts val="1100"/>
              <a:buChar char="■"/>
            </a:pPr>
            <a:r>
              <a:rPr lang="en" sz="1100">
                <a:solidFill>
                  <a:srgbClr val="595959"/>
                </a:solidFill>
              </a:rPr>
              <a:t>SCL -&gt; SCL2</a:t>
            </a:r>
            <a:endParaRPr sz="1100">
              <a:solidFill>
                <a:srgbClr val="595959"/>
              </a:solidFill>
            </a:endParaRPr>
          </a:p>
          <a:p>
            <a:pPr indent="-298450" lvl="2" marL="1371600" rtl="0" algn="l">
              <a:spcBef>
                <a:spcPts val="0"/>
              </a:spcBef>
              <a:spcAft>
                <a:spcPts val="0"/>
              </a:spcAft>
              <a:buClr>
                <a:srgbClr val="595959"/>
              </a:buClr>
              <a:buSzPts val="1100"/>
              <a:buChar char="■"/>
            </a:pPr>
            <a:r>
              <a:rPr lang="en" sz="1100">
                <a:solidFill>
                  <a:srgbClr val="595959"/>
                </a:solidFill>
              </a:rPr>
              <a:t>SDA -&gt; SDA2</a:t>
            </a:r>
            <a:endParaRPr sz="11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Push Button</a:t>
            </a:r>
            <a:endParaRPr sz="1300">
              <a:latin typeface="Open Sans"/>
              <a:ea typeface="Open Sans"/>
              <a:cs typeface="Open Sans"/>
              <a:sym typeface="Open Sans"/>
            </a:endParaRPr>
          </a:p>
          <a:p>
            <a:pPr indent="-298450" lvl="2" marL="1371600" rtl="0" algn="l">
              <a:spcBef>
                <a:spcPts val="0"/>
              </a:spcBef>
              <a:spcAft>
                <a:spcPts val="0"/>
              </a:spcAft>
              <a:buSzPts val="1100"/>
              <a:buFont typeface="Open Sans"/>
              <a:buChar char="■"/>
            </a:pPr>
            <a:r>
              <a:rPr lang="en" sz="1100">
                <a:solidFill>
                  <a:srgbClr val="595959"/>
                </a:solidFill>
              </a:rPr>
              <a:t>Input Capture -&gt; RP5 (pull-up resistor)</a:t>
            </a:r>
            <a:endParaRPr sz="11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5V DC Source (INSTEK GW3030D)</a:t>
            </a:r>
            <a:endParaRPr sz="1300">
              <a:latin typeface="Open Sans"/>
              <a:ea typeface="Open Sans"/>
              <a:cs typeface="Open Sans"/>
              <a:sym typeface="Open Sans"/>
            </a:endParaRPr>
          </a:p>
          <a:p>
            <a:pPr indent="-298450" lvl="2" marL="1371600" rtl="0" algn="l">
              <a:spcBef>
                <a:spcPts val="0"/>
              </a:spcBef>
              <a:spcAft>
                <a:spcPts val="0"/>
              </a:spcAft>
              <a:buClr>
                <a:srgbClr val="595959"/>
              </a:buClr>
              <a:buSzPts val="1100"/>
              <a:buChar char="■"/>
            </a:pPr>
            <a:r>
              <a:rPr lang="en" sz="1100">
                <a:solidFill>
                  <a:srgbClr val="595959"/>
                </a:solidFill>
              </a:rPr>
              <a:t>5V DC -&gt; VM</a:t>
            </a:r>
            <a:endParaRPr sz="11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Motor + Fan</a:t>
            </a:r>
            <a:endParaRPr sz="1300">
              <a:latin typeface="Open Sans"/>
              <a:ea typeface="Open Sans"/>
              <a:cs typeface="Open Sans"/>
              <a:sym typeface="Open Sans"/>
            </a:endParaRPr>
          </a:p>
          <a:p>
            <a:pPr indent="-298450" lvl="2" marL="1371600" rtl="0" algn="l">
              <a:spcBef>
                <a:spcPts val="0"/>
              </a:spcBef>
              <a:spcAft>
                <a:spcPts val="0"/>
              </a:spcAft>
              <a:buClr>
                <a:srgbClr val="595959"/>
              </a:buClr>
              <a:buSzPts val="1100"/>
              <a:buChar char="■"/>
            </a:pPr>
            <a:r>
              <a:rPr lang="en" sz="1100">
                <a:solidFill>
                  <a:srgbClr val="595959"/>
                </a:solidFill>
              </a:rPr>
              <a:t>A01</a:t>
            </a:r>
            <a:endParaRPr sz="1100">
              <a:solidFill>
                <a:srgbClr val="595959"/>
              </a:solidFill>
            </a:endParaRPr>
          </a:p>
          <a:p>
            <a:pPr indent="-298450" lvl="2" marL="1371600" rtl="0" algn="l">
              <a:spcBef>
                <a:spcPts val="0"/>
              </a:spcBef>
              <a:spcAft>
                <a:spcPts val="0"/>
              </a:spcAft>
              <a:buClr>
                <a:srgbClr val="595959"/>
              </a:buClr>
              <a:buSzPts val="1100"/>
              <a:buChar char="■"/>
            </a:pPr>
            <a:r>
              <a:rPr lang="en" sz="1100">
                <a:solidFill>
                  <a:srgbClr val="595959"/>
                </a:solidFill>
              </a:rPr>
              <a:t>A02</a:t>
            </a:r>
            <a:endParaRPr sz="110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Libraries + Software Block Diagram</a:t>
            </a:r>
            <a:endParaRPr sz="3500"/>
          </a:p>
        </p:txBody>
      </p:sp>
      <p:sp>
        <p:nvSpPr>
          <p:cNvPr id="91" name="Google Shape;91;p17"/>
          <p:cNvSpPr txBox="1"/>
          <p:nvPr/>
        </p:nvSpPr>
        <p:spPr>
          <a:xfrm>
            <a:off x="169775" y="1307425"/>
            <a:ext cx="5541000" cy="3078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MotorLib.c</a:t>
            </a:r>
            <a:endParaRPr sz="1500">
              <a:solidFill>
                <a:schemeClr val="dk1"/>
              </a:solidFill>
              <a:latin typeface="Open Sans"/>
              <a:ea typeface="Open Sans"/>
              <a:cs typeface="Open Sans"/>
              <a:sym typeface="Open Sans"/>
            </a:endParaRPr>
          </a:p>
          <a:p>
            <a:pPr indent="-311150" lvl="2" marL="1371600" rtl="0" algn="l">
              <a:spcBef>
                <a:spcPts val="0"/>
              </a:spcBef>
              <a:spcAft>
                <a:spcPts val="0"/>
              </a:spcAft>
              <a:buClr>
                <a:schemeClr val="dk1"/>
              </a:buClr>
              <a:buSzPts val="1300"/>
              <a:buChar char="■"/>
            </a:pPr>
            <a:r>
              <a:rPr lang="en" sz="1300">
                <a:solidFill>
                  <a:srgbClr val="0000FF"/>
                </a:solidFill>
              </a:rPr>
              <a:t>void</a:t>
            </a:r>
            <a:r>
              <a:rPr lang="en" sz="1300">
                <a:solidFill>
                  <a:srgbClr val="595959"/>
                </a:solidFill>
              </a:rPr>
              <a:t> setSpeed(</a:t>
            </a:r>
            <a:r>
              <a:rPr lang="en" sz="1300">
                <a:solidFill>
                  <a:srgbClr val="0000FF"/>
                </a:solidFill>
              </a:rPr>
              <a:t>int</a:t>
            </a:r>
            <a:r>
              <a:rPr lang="en" sz="1300">
                <a:solidFill>
                  <a:srgbClr val="595959"/>
                </a:solidFill>
              </a:rPr>
              <a:t> speed);</a:t>
            </a:r>
            <a:endParaRPr sz="1300">
              <a:solidFill>
                <a:srgbClr val="595959"/>
              </a:solidFill>
            </a:endParaRPr>
          </a:p>
          <a:p>
            <a:pPr indent="-311150" lvl="2" marL="1371600" rtl="0" algn="l">
              <a:spcBef>
                <a:spcPts val="0"/>
              </a:spcBef>
              <a:spcAft>
                <a:spcPts val="0"/>
              </a:spcAft>
              <a:buClr>
                <a:srgbClr val="595959"/>
              </a:buClr>
              <a:buSzPts val="1300"/>
              <a:buChar char="■"/>
            </a:pPr>
            <a:r>
              <a:rPr lang="en" sz="1300">
                <a:solidFill>
                  <a:srgbClr val="0000FF"/>
                </a:solidFill>
              </a:rPr>
              <a:t>void </a:t>
            </a:r>
            <a:r>
              <a:rPr lang="en" sz="1300">
                <a:solidFill>
                  <a:srgbClr val="595959"/>
                </a:solidFill>
              </a:rPr>
              <a:t>initMotor(</a:t>
            </a:r>
            <a:r>
              <a:rPr lang="en" sz="1300">
                <a:solidFill>
                  <a:srgbClr val="0000FF"/>
                </a:solidFill>
              </a:rPr>
              <a:t>void</a:t>
            </a:r>
            <a:r>
              <a:rPr lang="en" sz="1300">
                <a:solidFill>
                  <a:srgbClr val="595959"/>
                </a:solidFill>
              </a:rPr>
              <a:t>);</a:t>
            </a:r>
            <a:endParaRPr sz="1300">
              <a:solidFill>
                <a:srgbClr val="595959"/>
              </a:solidFill>
            </a:endParaRPr>
          </a:p>
          <a:p>
            <a:pPr indent="-311150" lvl="2" marL="1371600" rtl="0" algn="l">
              <a:spcBef>
                <a:spcPts val="0"/>
              </a:spcBef>
              <a:spcAft>
                <a:spcPts val="0"/>
              </a:spcAft>
              <a:buClr>
                <a:srgbClr val="595959"/>
              </a:buClr>
              <a:buSzPts val="1300"/>
              <a:buChar char="■"/>
            </a:pPr>
            <a:r>
              <a:rPr lang="en" sz="1300">
                <a:solidFill>
                  <a:srgbClr val="0000FF"/>
                </a:solidFill>
              </a:rPr>
              <a:t>void</a:t>
            </a:r>
            <a:r>
              <a:rPr lang="en" sz="1300">
                <a:solidFill>
                  <a:srgbClr val="595959"/>
                </a:solidFill>
              </a:rPr>
              <a:t> initPushButton(</a:t>
            </a:r>
            <a:r>
              <a:rPr lang="en" sz="1300">
                <a:solidFill>
                  <a:srgbClr val="0000FF"/>
                </a:solidFill>
              </a:rPr>
              <a:t>void</a:t>
            </a:r>
            <a:r>
              <a:rPr lang="en" sz="1300">
                <a:solidFill>
                  <a:srgbClr val="595959"/>
                </a:solidFill>
              </a:rPr>
              <a:t>);</a:t>
            </a:r>
            <a:endParaRPr sz="1300">
              <a:solidFill>
                <a:srgbClr val="595959"/>
              </a:solidFill>
            </a:endParaRPr>
          </a:p>
          <a:p>
            <a:pPr indent="-311150" lvl="2" marL="1371600" rtl="0" algn="l">
              <a:spcBef>
                <a:spcPts val="0"/>
              </a:spcBef>
              <a:spcAft>
                <a:spcPts val="0"/>
              </a:spcAft>
              <a:buClr>
                <a:srgbClr val="595959"/>
              </a:buClr>
              <a:buSzPts val="1300"/>
              <a:buChar char="■"/>
            </a:pPr>
            <a:r>
              <a:rPr lang="en" sz="1300">
                <a:solidFill>
                  <a:srgbClr val="0000FF"/>
                </a:solidFill>
              </a:rPr>
              <a:t>void</a:t>
            </a:r>
            <a:r>
              <a:rPr lang="en" sz="1300">
                <a:solidFill>
                  <a:srgbClr val="595959"/>
                </a:solidFill>
              </a:rPr>
              <a:t>_IC1Interrupt(</a:t>
            </a:r>
            <a:r>
              <a:rPr lang="en" sz="1300">
                <a:solidFill>
                  <a:srgbClr val="0000FF"/>
                </a:solidFill>
              </a:rPr>
              <a:t>void</a:t>
            </a:r>
            <a:r>
              <a:rPr lang="en" sz="1300">
                <a:solidFill>
                  <a:srgbClr val="595959"/>
                </a:solidFill>
              </a:rPr>
              <a:t>);</a:t>
            </a:r>
            <a:endParaRPr sz="1300">
              <a:solidFill>
                <a:srgbClr val="595959"/>
              </a:solidFill>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TempLib.c</a:t>
            </a:r>
            <a:endParaRPr sz="1500">
              <a:solidFill>
                <a:schemeClr val="dk1"/>
              </a:solidFill>
              <a:latin typeface="Open Sans"/>
              <a:ea typeface="Open Sans"/>
              <a:cs typeface="Open Sans"/>
              <a:sym typeface="Open Sans"/>
            </a:endParaRPr>
          </a:p>
          <a:p>
            <a:pPr indent="-311150" lvl="2" marL="1371600" rtl="0" algn="l">
              <a:spcBef>
                <a:spcPts val="0"/>
              </a:spcBef>
              <a:spcAft>
                <a:spcPts val="0"/>
              </a:spcAft>
              <a:buClr>
                <a:srgbClr val="595959"/>
              </a:buClr>
              <a:buSzPts val="1300"/>
              <a:buChar char="■"/>
            </a:pPr>
            <a:r>
              <a:rPr lang="en" sz="1300">
                <a:solidFill>
                  <a:srgbClr val="0000FF"/>
                </a:solidFill>
              </a:rPr>
              <a:t>void</a:t>
            </a:r>
            <a:r>
              <a:rPr lang="en" sz="1300">
                <a:solidFill>
                  <a:srgbClr val="595959"/>
                </a:solidFill>
              </a:rPr>
              <a:t> tempInit(</a:t>
            </a:r>
            <a:r>
              <a:rPr lang="en" sz="1300">
                <a:solidFill>
                  <a:srgbClr val="0000FF"/>
                </a:solidFill>
              </a:rPr>
              <a:t>void</a:t>
            </a:r>
            <a:r>
              <a:rPr lang="en" sz="1300">
                <a:solidFill>
                  <a:srgbClr val="595959"/>
                </a:solidFill>
              </a:rPr>
              <a:t>);</a:t>
            </a:r>
            <a:endParaRPr sz="1300">
              <a:solidFill>
                <a:srgbClr val="595959"/>
              </a:solidFill>
            </a:endParaRPr>
          </a:p>
          <a:p>
            <a:pPr indent="-311150" lvl="2" marL="1371600" rtl="0" algn="l">
              <a:spcBef>
                <a:spcPts val="0"/>
              </a:spcBef>
              <a:spcAft>
                <a:spcPts val="0"/>
              </a:spcAft>
              <a:buClr>
                <a:srgbClr val="595959"/>
              </a:buClr>
              <a:buSzPts val="1300"/>
              <a:buChar char="■"/>
            </a:pPr>
            <a:r>
              <a:rPr lang="en" sz="1300">
                <a:solidFill>
                  <a:srgbClr val="0000FF"/>
                </a:solidFill>
              </a:rPr>
              <a:t>void</a:t>
            </a:r>
            <a:r>
              <a:rPr lang="en" sz="1300">
                <a:solidFill>
                  <a:srgbClr val="595959"/>
                </a:solidFill>
              </a:rPr>
              <a:t> tempRead(</a:t>
            </a:r>
            <a:r>
              <a:rPr lang="en" sz="1300">
                <a:solidFill>
                  <a:srgbClr val="0000FF"/>
                </a:solidFill>
              </a:rPr>
              <a:t>unsigned char</a:t>
            </a:r>
            <a:r>
              <a:rPr lang="en" sz="1300">
                <a:solidFill>
                  <a:srgbClr val="595959"/>
                </a:solidFill>
              </a:rPr>
              <a:t> data[], </a:t>
            </a:r>
            <a:r>
              <a:rPr lang="en" sz="1300">
                <a:solidFill>
                  <a:srgbClr val="0000FF"/>
                </a:solidFill>
              </a:rPr>
              <a:t>int</a:t>
            </a:r>
            <a:r>
              <a:rPr lang="en" sz="1300">
                <a:solidFill>
                  <a:srgbClr val="595959"/>
                </a:solidFill>
              </a:rPr>
              <a:t> dataSize);</a:t>
            </a:r>
            <a:endParaRPr sz="1300">
              <a:solidFill>
                <a:srgbClr val="595959"/>
              </a:solidFill>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final_LCDLib.c</a:t>
            </a:r>
            <a:endParaRPr sz="1500">
              <a:solidFill>
                <a:schemeClr val="dk1"/>
              </a:solidFill>
              <a:latin typeface="Open Sans"/>
              <a:ea typeface="Open Sans"/>
              <a:cs typeface="Open Sans"/>
              <a:sym typeface="Open Sans"/>
            </a:endParaRPr>
          </a:p>
          <a:p>
            <a:pPr indent="-311150" lvl="2" marL="1371600" rtl="0" algn="l">
              <a:spcBef>
                <a:spcPts val="0"/>
              </a:spcBef>
              <a:spcAft>
                <a:spcPts val="0"/>
              </a:spcAft>
              <a:buClr>
                <a:srgbClr val="595959"/>
              </a:buClr>
              <a:buSzPts val="1300"/>
              <a:buChar char="■"/>
            </a:pPr>
            <a:r>
              <a:rPr lang="en" sz="1300">
                <a:solidFill>
                  <a:srgbClr val="0000FF"/>
                </a:solidFill>
              </a:rPr>
              <a:t>void</a:t>
            </a:r>
            <a:r>
              <a:rPr lang="en" sz="1300">
                <a:solidFill>
                  <a:srgbClr val="595959"/>
                </a:solidFill>
              </a:rPr>
              <a:t> delay_ms(</a:t>
            </a:r>
            <a:r>
              <a:rPr lang="en" sz="1300">
                <a:solidFill>
                  <a:srgbClr val="0000FF"/>
                </a:solidFill>
              </a:rPr>
              <a:t>unsigned int</a:t>
            </a:r>
            <a:r>
              <a:rPr lang="en" sz="1300">
                <a:solidFill>
                  <a:srgbClr val="595959"/>
                </a:solidFill>
              </a:rPr>
              <a:t> ms);</a:t>
            </a:r>
            <a:endParaRPr sz="1300">
              <a:solidFill>
                <a:srgbClr val="595959"/>
              </a:solidFill>
            </a:endParaRPr>
          </a:p>
          <a:p>
            <a:pPr indent="-311150" lvl="2" marL="1371600" rtl="0" algn="l">
              <a:spcBef>
                <a:spcPts val="0"/>
              </a:spcBef>
              <a:spcAft>
                <a:spcPts val="0"/>
              </a:spcAft>
              <a:buClr>
                <a:srgbClr val="595959"/>
              </a:buClr>
              <a:buSzPts val="1300"/>
              <a:buChar char="■"/>
            </a:pPr>
            <a:r>
              <a:rPr lang="en" sz="1300">
                <a:solidFill>
                  <a:srgbClr val="0000FF"/>
                </a:solidFill>
              </a:rPr>
              <a:t>void</a:t>
            </a:r>
            <a:r>
              <a:rPr lang="en" sz="1300">
                <a:solidFill>
                  <a:srgbClr val="595959"/>
                </a:solidFill>
              </a:rPr>
              <a:t> lcd_cmd(</a:t>
            </a:r>
            <a:r>
              <a:rPr lang="en" sz="1300">
                <a:solidFill>
                  <a:srgbClr val="0000FF"/>
                </a:solidFill>
              </a:rPr>
              <a:t>char</a:t>
            </a:r>
            <a:r>
              <a:rPr lang="en" sz="1300">
                <a:solidFill>
                  <a:srgbClr val="595959"/>
                </a:solidFill>
              </a:rPr>
              <a:t> Package);</a:t>
            </a:r>
            <a:endParaRPr sz="1300">
              <a:solidFill>
                <a:srgbClr val="595959"/>
              </a:solidFill>
            </a:endParaRPr>
          </a:p>
          <a:p>
            <a:pPr indent="-311150" lvl="2" marL="1371600" rtl="0" algn="l">
              <a:spcBef>
                <a:spcPts val="0"/>
              </a:spcBef>
              <a:spcAft>
                <a:spcPts val="0"/>
              </a:spcAft>
              <a:buClr>
                <a:srgbClr val="595959"/>
              </a:buClr>
              <a:buSzPts val="1300"/>
              <a:buChar char="■"/>
            </a:pPr>
            <a:r>
              <a:rPr lang="en" sz="1300">
                <a:solidFill>
                  <a:srgbClr val="0000FF"/>
                </a:solidFill>
              </a:rPr>
              <a:t>void</a:t>
            </a:r>
            <a:r>
              <a:rPr lang="en" sz="1300">
                <a:solidFill>
                  <a:srgbClr val="595959"/>
                </a:solidFill>
              </a:rPr>
              <a:t> lcd_init(</a:t>
            </a:r>
            <a:r>
              <a:rPr lang="en" sz="1300">
                <a:solidFill>
                  <a:srgbClr val="0000FF"/>
                </a:solidFill>
              </a:rPr>
              <a:t>void</a:t>
            </a:r>
            <a:r>
              <a:rPr lang="en" sz="1300">
                <a:solidFill>
                  <a:srgbClr val="595959"/>
                </a:solidFill>
              </a:rPr>
              <a:t>);</a:t>
            </a:r>
            <a:endParaRPr sz="1300">
              <a:solidFill>
                <a:srgbClr val="595959"/>
              </a:solidFill>
            </a:endParaRPr>
          </a:p>
          <a:p>
            <a:pPr indent="-311150" lvl="2" marL="1371600" rtl="0" algn="l">
              <a:spcBef>
                <a:spcPts val="0"/>
              </a:spcBef>
              <a:spcAft>
                <a:spcPts val="0"/>
              </a:spcAft>
              <a:buClr>
                <a:srgbClr val="595959"/>
              </a:buClr>
              <a:buSzPts val="1300"/>
              <a:buChar char="■"/>
            </a:pPr>
            <a:r>
              <a:rPr lang="en" sz="1300">
                <a:solidFill>
                  <a:srgbClr val="0000FF"/>
                </a:solidFill>
              </a:rPr>
              <a:t>void</a:t>
            </a:r>
            <a:r>
              <a:rPr lang="en" sz="1300">
                <a:solidFill>
                  <a:srgbClr val="595959"/>
                </a:solidFill>
              </a:rPr>
              <a:t> lcd_setCursor(</a:t>
            </a:r>
            <a:r>
              <a:rPr lang="en" sz="1300">
                <a:solidFill>
                  <a:srgbClr val="0000FF"/>
                </a:solidFill>
              </a:rPr>
              <a:t>char</a:t>
            </a:r>
            <a:r>
              <a:rPr lang="en" sz="1300">
                <a:solidFill>
                  <a:srgbClr val="595959"/>
                </a:solidFill>
              </a:rPr>
              <a:t> x, </a:t>
            </a:r>
            <a:r>
              <a:rPr lang="en" sz="1300">
                <a:solidFill>
                  <a:srgbClr val="0000FF"/>
                </a:solidFill>
              </a:rPr>
              <a:t>char</a:t>
            </a:r>
            <a:r>
              <a:rPr lang="en" sz="1300">
                <a:solidFill>
                  <a:srgbClr val="595959"/>
                </a:solidFill>
              </a:rPr>
              <a:t> y); </a:t>
            </a:r>
            <a:endParaRPr sz="1300">
              <a:solidFill>
                <a:srgbClr val="595959"/>
              </a:solidFill>
            </a:endParaRPr>
          </a:p>
          <a:p>
            <a:pPr indent="-311150" lvl="2" marL="1371600" rtl="0" algn="l">
              <a:spcBef>
                <a:spcPts val="0"/>
              </a:spcBef>
              <a:spcAft>
                <a:spcPts val="0"/>
              </a:spcAft>
              <a:buClr>
                <a:srgbClr val="595959"/>
              </a:buClr>
              <a:buSzPts val="1300"/>
              <a:buChar char="■"/>
            </a:pPr>
            <a:r>
              <a:rPr lang="en" sz="1300">
                <a:solidFill>
                  <a:srgbClr val="0000FF"/>
                </a:solidFill>
              </a:rPr>
              <a:t>void</a:t>
            </a:r>
            <a:r>
              <a:rPr lang="en" sz="1300">
                <a:solidFill>
                  <a:srgbClr val="595959"/>
                </a:solidFill>
              </a:rPr>
              <a:t> lcd_printStr(</a:t>
            </a:r>
            <a:r>
              <a:rPr lang="en" sz="1300">
                <a:solidFill>
                  <a:srgbClr val="0000FF"/>
                </a:solidFill>
              </a:rPr>
              <a:t>const char</a:t>
            </a:r>
            <a:r>
              <a:rPr lang="en" sz="1300">
                <a:solidFill>
                  <a:srgbClr val="595959"/>
                </a:solidFill>
              </a:rPr>
              <a:t> *s);</a:t>
            </a:r>
            <a:endParaRPr sz="1300">
              <a:solidFill>
                <a:srgbClr val="595959"/>
              </a:solidFill>
            </a:endParaRPr>
          </a:p>
        </p:txBody>
      </p:sp>
      <p:pic>
        <p:nvPicPr>
          <p:cNvPr id="92" name="Google Shape;92;p17"/>
          <p:cNvPicPr preferRelativeResize="0"/>
          <p:nvPr/>
        </p:nvPicPr>
        <p:blipFill>
          <a:blip r:embed="rId3">
            <a:alphaModFix/>
          </a:blip>
          <a:stretch>
            <a:fillRect/>
          </a:stretch>
        </p:blipFill>
        <p:spPr>
          <a:xfrm>
            <a:off x="5331675" y="50625"/>
            <a:ext cx="3812324" cy="4922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500"/>
              <a:t>Motor Driver: TB6612FNG </a:t>
            </a:r>
            <a:endParaRPr sz="3500"/>
          </a:p>
        </p:txBody>
      </p:sp>
      <p:sp>
        <p:nvSpPr>
          <p:cNvPr id="98" name="Google Shape;98;p18"/>
          <p:cNvSpPr txBox="1"/>
          <p:nvPr>
            <p:ph idx="1" type="body"/>
          </p:nvPr>
        </p:nvSpPr>
        <p:spPr>
          <a:xfrm>
            <a:off x="635575" y="1269075"/>
            <a:ext cx="4186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p>
          <a:p>
            <a:pPr indent="-323850" lvl="0" marL="457200" rtl="0" algn="l">
              <a:lnSpc>
                <a:spcPct val="115000"/>
              </a:lnSpc>
              <a:spcBef>
                <a:spcPts val="1000"/>
              </a:spcBef>
              <a:spcAft>
                <a:spcPts val="0"/>
              </a:spcAft>
              <a:buSzPts val="1500"/>
              <a:buChar char="●"/>
            </a:pPr>
            <a:r>
              <a:rPr lang="en" sz="1500"/>
              <a:t>PIC24 generates a PWM signal to control the speed of the motor</a:t>
            </a:r>
            <a:endParaRPr sz="1500"/>
          </a:p>
          <a:p>
            <a:pPr indent="-323850" lvl="0" marL="457200" rtl="0" algn="l">
              <a:lnSpc>
                <a:spcPct val="115000"/>
              </a:lnSpc>
              <a:spcBef>
                <a:spcPts val="1000"/>
              </a:spcBef>
              <a:spcAft>
                <a:spcPts val="0"/>
              </a:spcAft>
              <a:buSzPts val="1500"/>
              <a:buChar char="●"/>
            </a:pPr>
            <a:r>
              <a:rPr lang="en" sz="1500"/>
              <a:t>The motor driver uses 2 </a:t>
            </a:r>
            <a:r>
              <a:rPr lang="en" sz="1500"/>
              <a:t>separate</a:t>
            </a:r>
            <a:r>
              <a:rPr lang="en" sz="1500"/>
              <a:t> input signals to determine the motor function mode (CW, CCW, Short-Brake, Stop)</a:t>
            </a:r>
            <a:endParaRPr sz="1500"/>
          </a:p>
          <a:p>
            <a:pPr indent="-323850" lvl="0" marL="457200" rtl="0" algn="l">
              <a:lnSpc>
                <a:spcPct val="115000"/>
              </a:lnSpc>
              <a:spcBef>
                <a:spcPts val="1000"/>
              </a:spcBef>
              <a:spcAft>
                <a:spcPts val="1000"/>
              </a:spcAft>
              <a:buSzPts val="1500"/>
              <a:buChar char="●"/>
            </a:pPr>
            <a:r>
              <a:rPr lang="en" sz="1500"/>
              <a:t>Includes Push Button and Fan</a:t>
            </a:r>
            <a:endParaRPr sz="1500"/>
          </a:p>
        </p:txBody>
      </p:sp>
      <p:pic>
        <p:nvPicPr>
          <p:cNvPr id="99" name="Google Shape;99;p18"/>
          <p:cNvPicPr preferRelativeResize="0"/>
          <p:nvPr/>
        </p:nvPicPr>
        <p:blipFill>
          <a:blip r:embed="rId3">
            <a:alphaModFix/>
          </a:blip>
          <a:stretch>
            <a:fillRect/>
          </a:stretch>
        </p:blipFill>
        <p:spPr>
          <a:xfrm>
            <a:off x="5628900" y="1269075"/>
            <a:ext cx="3159000" cy="3159000"/>
          </a:xfrm>
          <a:prstGeom prst="rect">
            <a:avLst/>
          </a:prstGeom>
          <a:noFill/>
          <a:ln>
            <a:noFill/>
          </a:ln>
        </p:spPr>
      </p:pic>
      <p:pic>
        <p:nvPicPr>
          <p:cNvPr id="100" name="Google Shape;100;p18"/>
          <p:cNvPicPr preferRelativeResize="0"/>
          <p:nvPr/>
        </p:nvPicPr>
        <p:blipFill>
          <a:blip r:embed="rId4">
            <a:alphaModFix/>
          </a:blip>
          <a:stretch>
            <a:fillRect/>
          </a:stretch>
        </p:blipFill>
        <p:spPr>
          <a:xfrm>
            <a:off x="5278288" y="845425"/>
            <a:ext cx="3714176" cy="3714176"/>
          </a:xfrm>
          <a:prstGeom prst="rect">
            <a:avLst/>
          </a:prstGeom>
          <a:noFill/>
          <a:ln>
            <a:noFill/>
          </a:ln>
        </p:spPr>
      </p:pic>
      <p:pic>
        <p:nvPicPr>
          <p:cNvPr id="101" name="Google Shape;101;p18"/>
          <p:cNvPicPr preferRelativeResize="0"/>
          <p:nvPr/>
        </p:nvPicPr>
        <p:blipFill rotWithShape="1">
          <a:blip r:embed="rId5">
            <a:alphaModFix/>
          </a:blip>
          <a:srcRect b="33858" l="27950" r="39499" t="44486"/>
          <a:stretch/>
        </p:blipFill>
        <p:spPr>
          <a:xfrm>
            <a:off x="1711322" y="3716326"/>
            <a:ext cx="1255649" cy="1113876"/>
          </a:xfrm>
          <a:prstGeom prst="rect">
            <a:avLst/>
          </a:prstGeom>
          <a:noFill/>
          <a:ln>
            <a:noFill/>
          </a:ln>
        </p:spPr>
      </p:pic>
      <p:pic>
        <p:nvPicPr>
          <p:cNvPr id="102" name="Google Shape;102;p18"/>
          <p:cNvPicPr preferRelativeResize="0"/>
          <p:nvPr/>
        </p:nvPicPr>
        <p:blipFill rotWithShape="1">
          <a:blip r:embed="rId6">
            <a:alphaModFix/>
          </a:blip>
          <a:srcRect b="22537" l="14870" r="10099" t="20862"/>
          <a:stretch/>
        </p:blipFill>
        <p:spPr>
          <a:xfrm>
            <a:off x="3305625" y="3716325"/>
            <a:ext cx="1107460" cy="1113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161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Motor Driver: TB6612FNG (Main Component)</a:t>
            </a:r>
            <a:endParaRPr sz="3500"/>
          </a:p>
        </p:txBody>
      </p:sp>
      <p:pic>
        <p:nvPicPr>
          <p:cNvPr id="108" name="Google Shape;108;p19"/>
          <p:cNvPicPr preferRelativeResize="0"/>
          <p:nvPr/>
        </p:nvPicPr>
        <p:blipFill>
          <a:blip r:embed="rId3">
            <a:alphaModFix/>
          </a:blip>
          <a:stretch>
            <a:fillRect/>
          </a:stretch>
        </p:blipFill>
        <p:spPr>
          <a:xfrm>
            <a:off x="6960850" y="1754000"/>
            <a:ext cx="2183149" cy="2183149"/>
          </a:xfrm>
          <a:prstGeom prst="rect">
            <a:avLst/>
          </a:prstGeom>
          <a:noFill/>
          <a:ln>
            <a:noFill/>
          </a:ln>
        </p:spPr>
      </p:pic>
      <p:graphicFrame>
        <p:nvGraphicFramePr>
          <p:cNvPr id="109" name="Google Shape;109;p19"/>
          <p:cNvGraphicFramePr/>
          <p:nvPr/>
        </p:nvGraphicFramePr>
        <p:xfrm>
          <a:off x="311700" y="1073725"/>
          <a:ext cx="3000000" cy="3000000"/>
        </p:xfrm>
        <a:graphic>
          <a:graphicData uri="http://schemas.openxmlformats.org/drawingml/2006/table">
            <a:tbl>
              <a:tblPr>
                <a:noFill/>
                <a:tableStyleId>{A8A9CB12-5825-421C-AE55-F2C7A3CF4837}</a:tableStyleId>
              </a:tblPr>
              <a:tblGrid>
                <a:gridCol w="1312050"/>
                <a:gridCol w="1222300"/>
                <a:gridCol w="1650675"/>
                <a:gridCol w="2464125"/>
              </a:tblGrid>
              <a:tr h="365725">
                <a:tc>
                  <a:txBody>
                    <a:bodyPr/>
                    <a:lstStyle/>
                    <a:p>
                      <a:pPr indent="0" lvl="0" marL="0" rtl="0" algn="ctr">
                        <a:spcBef>
                          <a:spcPts val="0"/>
                        </a:spcBef>
                        <a:spcAft>
                          <a:spcPts val="0"/>
                        </a:spcAft>
                        <a:buNone/>
                      </a:pPr>
                      <a:r>
                        <a:rPr b="1" lang="en" sz="1200"/>
                        <a:t>Pin Label</a:t>
                      </a:r>
                      <a:endParaRPr b="1" sz="1200"/>
                    </a:p>
                  </a:txBody>
                  <a:tcPr marT="91425" marB="91425" marR="91425" marL="91425"/>
                </a:tc>
                <a:tc>
                  <a:txBody>
                    <a:bodyPr/>
                    <a:lstStyle/>
                    <a:p>
                      <a:pPr indent="0" lvl="0" marL="0" rtl="0" algn="ctr">
                        <a:spcBef>
                          <a:spcPts val="0"/>
                        </a:spcBef>
                        <a:spcAft>
                          <a:spcPts val="0"/>
                        </a:spcAft>
                        <a:buNone/>
                      </a:pPr>
                      <a:r>
                        <a:rPr b="1" lang="en" sz="1200"/>
                        <a:t>Function</a:t>
                      </a:r>
                      <a:endParaRPr b="1" sz="1200"/>
                    </a:p>
                  </a:txBody>
                  <a:tcPr marT="91425" marB="91425" marR="91425" marL="91425"/>
                </a:tc>
                <a:tc>
                  <a:txBody>
                    <a:bodyPr/>
                    <a:lstStyle/>
                    <a:p>
                      <a:pPr indent="0" lvl="0" marL="0" rtl="0" algn="ctr">
                        <a:spcBef>
                          <a:spcPts val="0"/>
                        </a:spcBef>
                        <a:spcAft>
                          <a:spcPts val="0"/>
                        </a:spcAft>
                        <a:buNone/>
                      </a:pPr>
                      <a:r>
                        <a:rPr b="1" lang="en" sz="1200"/>
                        <a:t>Power/Input/Output</a:t>
                      </a:r>
                      <a:endParaRPr b="1" sz="1200"/>
                    </a:p>
                  </a:txBody>
                  <a:tcPr marT="91425" marB="91425" marR="91425" marL="91425"/>
                </a:tc>
                <a:tc>
                  <a:txBody>
                    <a:bodyPr/>
                    <a:lstStyle/>
                    <a:p>
                      <a:pPr indent="0" lvl="0" marL="0" rtl="0" algn="ctr">
                        <a:spcBef>
                          <a:spcPts val="0"/>
                        </a:spcBef>
                        <a:spcAft>
                          <a:spcPts val="0"/>
                        </a:spcAft>
                        <a:buNone/>
                      </a:pPr>
                      <a:r>
                        <a:rPr b="1" lang="en" sz="1200"/>
                        <a:t>Notes</a:t>
                      </a:r>
                      <a:endParaRPr b="1" sz="1200"/>
                    </a:p>
                  </a:txBody>
                  <a:tcPr marT="91425" marB="91425" marR="91425" marL="91425"/>
                </a:tc>
              </a:tr>
              <a:tr h="426625">
                <a:tc>
                  <a:txBody>
                    <a:bodyPr/>
                    <a:lstStyle/>
                    <a:p>
                      <a:pPr indent="0" lvl="0" marL="0" rtl="0" algn="ctr">
                        <a:spcBef>
                          <a:spcPts val="0"/>
                        </a:spcBef>
                        <a:spcAft>
                          <a:spcPts val="0"/>
                        </a:spcAft>
                        <a:buNone/>
                      </a:pPr>
                      <a:r>
                        <a:rPr lang="en" sz="1200"/>
                        <a:t>VM</a:t>
                      </a:r>
                      <a:endParaRPr sz="1200"/>
                    </a:p>
                  </a:txBody>
                  <a:tcPr marT="91425" marB="91425" marR="91425" marL="91425"/>
                </a:tc>
                <a:tc>
                  <a:txBody>
                    <a:bodyPr/>
                    <a:lstStyle/>
                    <a:p>
                      <a:pPr indent="0" lvl="0" marL="0" rtl="0" algn="ctr">
                        <a:spcBef>
                          <a:spcPts val="0"/>
                        </a:spcBef>
                        <a:spcAft>
                          <a:spcPts val="0"/>
                        </a:spcAft>
                        <a:buNone/>
                      </a:pPr>
                      <a:r>
                        <a:rPr lang="en" sz="1200"/>
                        <a:t>Motor Voltage</a:t>
                      </a:r>
                      <a:endParaRPr sz="1200"/>
                    </a:p>
                  </a:txBody>
                  <a:tcPr marT="91425" marB="91425" marR="91425" marL="91425"/>
                </a:tc>
                <a:tc>
                  <a:txBody>
                    <a:bodyPr/>
                    <a:lstStyle/>
                    <a:p>
                      <a:pPr indent="0" lvl="0" marL="0" rtl="0" algn="ctr">
                        <a:spcBef>
                          <a:spcPts val="0"/>
                        </a:spcBef>
                        <a:spcAft>
                          <a:spcPts val="0"/>
                        </a:spcAft>
                        <a:buNone/>
                      </a:pPr>
                      <a:r>
                        <a:rPr lang="en" sz="1200"/>
                        <a:t>Power</a:t>
                      </a:r>
                      <a:endParaRPr sz="1200"/>
                    </a:p>
                  </a:txBody>
                  <a:tcPr marT="91425" marB="91425" marR="91425" marL="91425"/>
                </a:tc>
                <a:tc>
                  <a:txBody>
                    <a:bodyPr/>
                    <a:lstStyle/>
                    <a:p>
                      <a:pPr indent="0" lvl="0" marL="0" rtl="0" algn="l">
                        <a:spcBef>
                          <a:spcPts val="0"/>
                        </a:spcBef>
                        <a:spcAft>
                          <a:spcPts val="0"/>
                        </a:spcAft>
                        <a:buNone/>
                      </a:pPr>
                      <a:r>
                        <a:rPr lang="en" sz="1000"/>
                        <a:t>The power for the motors: 2.2V to 13.5V</a:t>
                      </a:r>
                      <a:endParaRPr sz="1000"/>
                    </a:p>
                  </a:txBody>
                  <a:tcPr marT="91425" marB="91425" marR="91425" marL="91425"/>
                </a:tc>
              </a:tr>
              <a:tr h="477400">
                <a:tc>
                  <a:txBody>
                    <a:bodyPr/>
                    <a:lstStyle/>
                    <a:p>
                      <a:pPr indent="0" lvl="0" marL="0" rtl="0" algn="ctr">
                        <a:spcBef>
                          <a:spcPts val="0"/>
                        </a:spcBef>
                        <a:spcAft>
                          <a:spcPts val="0"/>
                        </a:spcAft>
                        <a:buNone/>
                      </a:pPr>
                      <a:r>
                        <a:rPr lang="en" sz="1200"/>
                        <a:t>VCC</a:t>
                      </a:r>
                      <a:endParaRPr sz="1200"/>
                    </a:p>
                  </a:txBody>
                  <a:tcPr marT="91425" marB="91425" marR="91425" marL="91425"/>
                </a:tc>
                <a:tc>
                  <a:txBody>
                    <a:bodyPr/>
                    <a:lstStyle/>
                    <a:p>
                      <a:pPr indent="0" lvl="0" marL="0" rtl="0" algn="ctr">
                        <a:spcBef>
                          <a:spcPts val="0"/>
                        </a:spcBef>
                        <a:spcAft>
                          <a:spcPts val="0"/>
                        </a:spcAft>
                        <a:buNone/>
                      </a:pPr>
                      <a:r>
                        <a:rPr lang="en" sz="1200"/>
                        <a:t>Logic Voltage</a:t>
                      </a:r>
                      <a:endParaRPr sz="1200"/>
                    </a:p>
                  </a:txBody>
                  <a:tcPr marT="91425" marB="91425" marR="91425" marL="91425"/>
                </a:tc>
                <a:tc>
                  <a:txBody>
                    <a:bodyPr/>
                    <a:lstStyle/>
                    <a:p>
                      <a:pPr indent="0" lvl="0" marL="0" rtl="0" algn="ctr">
                        <a:spcBef>
                          <a:spcPts val="0"/>
                        </a:spcBef>
                        <a:spcAft>
                          <a:spcPts val="0"/>
                        </a:spcAft>
                        <a:buNone/>
                      </a:pPr>
                      <a:r>
                        <a:rPr lang="en" sz="1200"/>
                        <a:t>Power</a:t>
                      </a:r>
                      <a:endParaRPr sz="1200"/>
                    </a:p>
                  </a:txBody>
                  <a:tcPr marT="91425" marB="91425" marR="91425" marL="91425"/>
                </a:tc>
                <a:tc>
                  <a:txBody>
                    <a:bodyPr/>
                    <a:lstStyle/>
                    <a:p>
                      <a:pPr indent="0" lvl="0" marL="0" rtl="0" algn="l">
                        <a:spcBef>
                          <a:spcPts val="0"/>
                        </a:spcBef>
                        <a:spcAft>
                          <a:spcPts val="0"/>
                        </a:spcAft>
                        <a:buNone/>
                      </a:pPr>
                      <a:r>
                        <a:rPr lang="en" sz="1000"/>
                        <a:t>The Voltage </a:t>
                      </a:r>
                      <a:r>
                        <a:rPr lang="en" sz="1000"/>
                        <a:t>to power the chip and talk to the microcontroller: 2.7V to 5.5V</a:t>
                      </a:r>
                      <a:endParaRPr sz="1000"/>
                    </a:p>
                  </a:txBody>
                  <a:tcPr marT="91425" marB="91425" marR="91425" marL="91425"/>
                </a:tc>
              </a:tr>
              <a:tr h="457075">
                <a:tc>
                  <a:txBody>
                    <a:bodyPr/>
                    <a:lstStyle/>
                    <a:p>
                      <a:pPr indent="0" lvl="0" marL="0" rtl="0" algn="ctr">
                        <a:spcBef>
                          <a:spcPts val="0"/>
                        </a:spcBef>
                        <a:spcAft>
                          <a:spcPts val="0"/>
                        </a:spcAft>
                        <a:buNone/>
                      </a:pPr>
                      <a:r>
                        <a:rPr lang="en" sz="1200"/>
                        <a:t>GND</a:t>
                      </a:r>
                      <a:endParaRPr sz="1200"/>
                    </a:p>
                  </a:txBody>
                  <a:tcPr marT="91425" marB="91425" marR="91425" marL="91425"/>
                </a:tc>
                <a:tc>
                  <a:txBody>
                    <a:bodyPr/>
                    <a:lstStyle/>
                    <a:p>
                      <a:pPr indent="0" lvl="0" marL="0" rtl="0" algn="ctr">
                        <a:spcBef>
                          <a:spcPts val="0"/>
                        </a:spcBef>
                        <a:spcAft>
                          <a:spcPts val="0"/>
                        </a:spcAft>
                        <a:buNone/>
                      </a:pPr>
                      <a:r>
                        <a:rPr lang="en" sz="1200"/>
                        <a:t>Ground</a:t>
                      </a:r>
                      <a:endParaRPr sz="1200"/>
                    </a:p>
                  </a:txBody>
                  <a:tcPr marT="91425" marB="91425" marR="91425" marL="91425"/>
                </a:tc>
                <a:tc>
                  <a:txBody>
                    <a:bodyPr/>
                    <a:lstStyle/>
                    <a:p>
                      <a:pPr indent="0" lvl="0" marL="0" rtl="0" algn="ctr">
                        <a:spcBef>
                          <a:spcPts val="0"/>
                        </a:spcBef>
                        <a:spcAft>
                          <a:spcPts val="0"/>
                        </a:spcAft>
                        <a:buNone/>
                      </a:pPr>
                      <a:r>
                        <a:rPr lang="en" sz="1200"/>
                        <a:t>Power</a:t>
                      </a:r>
                      <a:endParaRPr sz="1200"/>
                    </a:p>
                  </a:txBody>
                  <a:tcPr marT="91425" marB="91425" marR="91425" marL="91425"/>
                </a:tc>
                <a:tc>
                  <a:txBody>
                    <a:bodyPr/>
                    <a:lstStyle/>
                    <a:p>
                      <a:pPr indent="0" lvl="0" marL="0" rtl="0" algn="l">
                        <a:spcBef>
                          <a:spcPts val="0"/>
                        </a:spcBef>
                        <a:spcAft>
                          <a:spcPts val="0"/>
                        </a:spcAft>
                        <a:buNone/>
                      </a:pPr>
                      <a:r>
                        <a:rPr lang="en" sz="1000"/>
                        <a:t>Common Ground for both motor voltage and logic voltage</a:t>
                      </a:r>
                      <a:endParaRPr sz="1000"/>
                    </a:p>
                  </a:txBody>
                  <a:tcPr marT="91425" marB="91425" marR="91425" marL="91425"/>
                </a:tc>
              </a:tr>
              <a:tr h="417525">
                <a:tc>
                  <a:txBody>
                    <a:bodyPr/>
                    <a:lstStyle/>
                    <a:p>
                      <a:pPr indent="0" lvl="0" marL="0" rtl="0" algn="ctr">
                        <a:spcBef>
                          <a:spcPts val="0"/>
                        </a:spcBef>
                        <a:spcAft>
                          <a:spcPts val="0"/>
                        </a:spcAft>
                        <a:buNone/>
                      </a:pPr>
                      <a:r>
                        <a:rPr lang="en" sz="1200"/>
                        <a:t>STBY</a:t>
                      </a:r>
                      <a:endParaRPr sz="1200"/>
                    </a:p>
                  </a:txBody>
                  <a:tcPr marT="91425" marB="91425" marR="91425" marL="91425"/>
                </a:tc>
                <a:tc>
                  <a:txBody>
                    <a:bodyPr/>
                    <a:lstStyle/>
                    <a:p>
                      <a:pPr indent="0" lvl="0" marL="0" rtl="0" algn="ctr">
                        <a:spcBef>
                          <a:spcPts val="0"/>
                        </a:spcBef>
                        <a:spcAft>
                          <a:spcPts val="0"/>
                        </a:spcAft>
                        <a:buNone/>
                      </a:pPr>
                      <a:r>
                        <a:rPr lang="en" sz="1200"/>
                        <a:t>Standby</a:t>
                      </a:r>
                      <a:endParaRPr sz="1200"/>
                    </a:p>
                  </a:txBody>
                  <a:tcPr marT="91425" marB="91425" marR="91425" marL="91425"/>
                </a:tc>
                <a:tc>
                  <a:txBody>
                    <a:bodyPr/>
                    <a:lstStyle/>
                    <a:p>
                      <a:pPr indent="0" lvl="0" marL="0" rtl="0" algn="ctr">
                        <a:spcBef>
                          <a:spcPts val="0"/>
                        </a:spcBef>
                        <a:spcAft>
                          <a:spcPts val="0"/>
                        </a:spcAft>
                        <a:buNone/>
                      </a:pPr>
                      <a:r>
                        <a:rPr lang="en" sz="1200"/>
                        <a:t>Input</a:t>
                      </a:r>
                      <a:endParaRPr sz="1200"/>
                    </a:p>
                  </a:txBody>
                  <a:tcPr marT="91425" marB="91425" marR="91425" marL="91425"/>
                </a:tc>
                <a:tc>
                  <a:txBody>
                    <a:bodyPr/>
                    <a:lstStyle/>
                    <a:p>
                      <a:pPr indent="0" lvl="0" marL="0" rtl="0" algn="l">
                        <a:spcBef>
                          <a:spcPts val="0"/>
                        </a:spcBef>
                        <a:spcAft>
                          <a:spcPts val="0"/>
                        </a:spcAft>
                        <a:buNone/>
                      </a:pPr>
                      <a:r>
                        <a:rPr lang="en" sz="1000"/>
                        <a:t>Allows the H-bridges to work when high</a:t>
                      </a:r>
                      <a:endParaRPr sz="1000"/>
                    </a:p>
                  </a:txBody>
                  <a:tcPr marT="91425" marB="91425" marR="91425" marL="91425"/>
                </a:tc>
              </a:tr>
              <a:tr h="548600">
                <a:tc>
                  <a:txBody>
                    <a:bodyPr/>
                    <a:lstStyle/>
                    <a:p>
                      <a:pPr indent="0" lvl="0" marL="0" rtl="0" algn="ctr">
                        <a:spcBef>
                          <a:spcPts val="0"/>
                        </a:spcBef>
                        <a:spcAft>
                          <a:spcPts val="0"/>
                        </a:spcAft>
                        <a:buNone/>
                      </a:pPr>
                      <a:r>
                        <a:rPr lang="en" sz="1200"/>
                        <a:t>AIN1/BIN1</a:t>
                      </a:r>
                      <a:endParaRPr sz="1200"/>
                    </a:p>
                    <a:p>
                      <a:pPr indent="0" lvl="0" marL="0" rtl="0" algn="ctr">
                        <a:spcBef>
                          <a:spcPts val="0"/>
                        </a:spcBef>
                        <a:spcAft>
                          <a:spcPts val="0"/>
                        </a:spcAft>
                        <a:buNone/>
                      </a:pPr>
                      <a:r>
                        <a:rPr lang="en" sz="1200"/>
                        <a:t>AIN2/BIN2</a:t>
                      </a:r>
                      <a:endParaRPr sz="1200"/>
                    </a:p>
                  </a:txBody>
                  <a:tcPr marT="91425" marB="91425" marR="91425" marL="91425"/>
                </a:tc>
                <a:tc>
                  <a:txBody>
                    <a:bodyPr/>
                    <a:lstStyle/>
                    <a:p>
                      <a:pPr indent="0" lvl="0" marL="0" rtl="0" algn="ctr">
                        <a:spcBef>
                          <a:spcPts val="0"/>
                        </a:spcBef>
                        <a:spcAft>
                          <a:spcPts val="0"/>
                        </a:spcAft>
                        <a:buNone/>
                      </a:pPr>
                      <a:r>
                        <a:rPr lang="en" sz="1200"/>
                        <a:t>Input 1/2 for channel A/B</a:t>
                      </a:r>
                      <a:endParaRPr sz="1200"/>
                    </a:p>
                  </a:txBody>
                  <a:tcPr marT="91425" marB="91425" marR="91425" marL="91425"/>
                </a:tc>
                <a:tc>
                  <a:txBody>
                    <a:bodyPr/>
                    <a:lstStyle/>
                    <a:p>
                      <a:pPr indent="0" lvl="0" marL="0" rtl="0" algn="ctr">
                        <a:spcBef>
                          <a:spcPts val="0"/>
                        </a:spcBef>
                        <a:spcAft>
                          <a:spcPts val="0"/>
                        </a:spcAft>
                        <a:buNone/>
                      </a:pPr>
                      <a:r>
                        <a:rPr lang="en" sz="1200"/>
                        <a:t>Input</a:t>
                      </a:r>
                      <a:endParaRPr sz="1200"/>
                    </a:p>
                  </a:txBody>
                  <a:tcPr marT="91425" marB="91425" marR="91425" marL="91425"/>
                </a:tc>
                <a:tc>
                  <a:txBody>
                    <a:bodyPr/>
                    <a:lstStyle/>
                    <a:p>
                      <a:pPr indent="0" lvl="0" marL="0" rtl="0" algn="l">
                        <a:spcBef>
                          <a:spcPts val="0"/>
                        </a:spcBef>
                        <a:spcAft>
                          <a:spcPts val="0"/>
                        </a:spcAft>
                        <a:buNone/>
                      </a:pPr>
                      <a:r>
                        <a:rPr lang="en" sz="1000"/>
                        <a:t>Inputs that determines the motor controller function mode.</a:t>
                      </a:r>
                      <a:endParaRPr sz="1000"/>
                    </a:p>
                  </a:txBody>
                  <a:tcPr marT="91425" marB="91425" marR="91425" marL="91425"/>
                </a:tc>
              </a:tr>
              <a:tr h="548600">
                <a:tc>
                  <a:txBody>
                    <a:bodyPr/>
                    <a:lstStyle/>
                    <a:p>
                      <a:pPr indent="0" lvl="0" marL="0" rtl="0" algn="ctr">
                        <a:spcBef>
                          <a:spcPts val="0"/>
                        </a:spcBef>
                        <a:spcAft>
                          <a:spcPts val="0"/>
                        </a:spcAft>
                        <a:buNone/>
                      </a:pPr>
                      <a:r>
                        <a:rPr lang="en" sz="1200"/>
                        <a:t>PWMA/PWMB</a:t>
                      </a:r>
                      <a:endParaRPr sz="1200"/>
                    </a:p>
                  </a:txBody>
                  <a:tcPr marT="91425" marB="91425" marR="91425" marL="91425"/>
                </a:tc>
                <a:tc>
                  <a:txBody>
                    <a:bodyPr/>
                    <a:lstStyle/>
                    <a:p>
                      <a:pPr indent="0" lvl="0" marL="0" rtl="0" algn="ctr">
                        <a:spcBef>
                          <a:spcPts val="0"/>
                        </a:spcBef>
                        <a:spcAft>
                          <a:spcPts val="0"/>
                        </a:spcAft>
                        <a:buNone/>
                      </a:pPr>
                      <a:r>
                        <a:rPr lang="en" sz="1200"/>
                        <a:t>PWM input for channel A/B</a:t>
                      </a:r>
                      <a:endParaRPr sz="1200"/>
                    </a:p>
                  </a:txBody>
                  <a:tcPr marT="91425" marB="91425" marR="91425" marL="91425"/>
                </a:tc>
                <a:tc>
                  <a:txBody>
                    <a:bodyPr/>
                    <a:lstStyle/>
                    <a:p>
                      <a:pPr indent="0" lvl="0" marL="0" rtl="0" algn="ctr">
                        <a:spcBef>
                          <a:spcPts val="0"/>
                        </a:spcBef>
                        <a:spcAft>
                          <a:spcPts val="0"/>
                        </a:spcAft>
                        <a:buNone/>
                      </a:pPr>
                      <a:r>
                        <a:rPr lang="en" sz="1200"/>
                        <a:t>Input</a:t>
                      </a:r>
                      <a:endParaRPr sz="1200"/>
                    </a:p>
                  </a:txBody>
                  <a:tcPr marT="91425" marB="91425" marR="91425" marL="91425"/>
                </a:tc>
                <a:tc>
                  <a:txBody>
                    <a:bodyPr/>
                    <a:lstStyle/>
                    <a:p>
                      <a:pPr indent="0" lvl="0" marL="0" rtl="0" algn="l">
                        <a:spcBef>
                          <a:spcPts val="0"/>
                        </a:spcBef>
                        <a:spcAft>
                          <a:spcPts val="0"/>
                        </a:spcAft>
                        <a:buNone/>
                      </a:pPr>
                      <a:r>
                        <a:rPr lang="en" sz="1000"/>
                        <a:t>PWM input that controls the speed</a:t>
                      </a:r>
                      <a:endParaRPr sz="1000"/>
                    </a:p>
                  </a:txBody>
                  <a:tcPr marT="91425" marB="91425" marR="91425" marL="91425"/>
                </a:tc>
              </a:tr>
              <a:tr h="548600">
                <a:tc>
                  <a:txBody>
                    <a:bodyPr/>
                    <a:lstStyle/>
                    <a:p>
                      <a:pPr indent="0" lvl="0" marL="0" rtl="0" algn="ctr">
                        <a:spcBef>
                          <a:spcPts val="0"/>
                        </a:spcBef>
                        <a:spcAft>
                          <a:spcPts val="0"/>
                        </a:spcAft>
                        <a:buNone/>
                      </a:pPr>
                      <a:r>
                        <a:rPr lang="en" sz="1200"/>
                        <a:t>A01/B01</a:t>
                      </a:r>
                      <a:endParaRPr sz="1200"/>
                    </a:p>
                    <a:p>
                      <a:pPr indent="0" lvl="0" marL="0" rtl="0" algn="ctr">
                        <a:spcBef>
                          <a:spcPts val="0"/>
                        </a:spcBef>
                        <a:spcAft>
                          <a:spcPts val="0"/>
                        </a:spcAft>
                        <a:buNone/>
                      </a:pPr>
                      <a:r>
                        <a:rPr lang="en" sz="1200"/>
                        <a:t>A02/B02</a:t>
                      </a:r>
                      <a:endParaRPr sz="1200"/>
                    </a:p>
                  </a:txBody>
                  <a:tcPr marT="91425" marB="91425" marR="91425" marL="91425"/>
                </a:tc>
                <a:tc>
                  <a:txBody>
                    <a:bodyPr/>
                    <a:lstStyle/>
                    <a:p>
                      <a:pPr indent="0" lvl="0" marL="0" rtl="0" algn="ctr">
                        <a:spcBef>
                          <a:spcPts val="0"/>
                        </a:spcBef>
                        <a:spcAft>
                          <a:spcPts val="0"/>
                        </a:spcAft>
                        <a:buNone/>
                      </a:pPr>
                      <a:r>
                        <a:rPr lang="en" sz="1200"/>
                        <a:t>Output 1/2 for channel A/B</a:t>
                      </a:r>
                      <a:endParaRPr sz="1200"/>
                    </a:p>
                  </a:txBody>
                  <a:tcPr marT="91425" marB="91425" marR="91425" marL="91425"/>
                </a:tc>
                <a:tc>
                  <a:txBody>
                    <a:bodyPr/>
                    <a:lstStyle/>
                    <a:p>
                      <a:pPr indent="0" lvl="0" marL="0" rtl="0" algn="ctr">
                        <a:spcBef>
                          <a:spcPts val="0"/>
                        </a:spcBef>
                        <a:spcAft>
                          <a:spcPts val="0"/>
                        </a:spcAft>
                        <a:buNone/>
                      </a:pPr>
                      <a:r>
                        <a:rPr lang="en" sz="1200"/>
                        <a:t>Output</a:t>
                      </a:r>
                      <a:endParaRPr sz="1200"/>
                    </a:p>
                  </a:txBody>
                  <a:tcPr marT="91425" marB="91425" marR="91425" marL="91425"/>
                </a:tc>
                <a:tc>
                  <a:txBody>
                    <a:bodyPr/>
                    <a:lstStyle/>
                    <a:p>
                      <a:pPr indent="0" lvl="0" marL="0" rtl="0" algn="l">
                        <a:spcBef>
                          <a:spcPts val="0"/>
                        </a:spcBef>
                        <a:spcAft>
                          <a:spcPts val="0"/>
                        </a:spcAft>
                        <a:buNone/>
                      </a:pPr>
                      <a:r>
                        <a:rPr lang="en" sz="1000"/>
                        <a:t>Outputs to connect the motor</a:t>
                      </a:r>
                      <a:endParaRPr sz="10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Motor Driver: TB6612FNG</a:t>
            </a:r>
            <a:endParaRPr sz="3500"/>
          </a:p>
        </p:txBody>
      </p:sp>
      <p:sp>
        <p:nvSpPr>
          <p:cNvPr id="115" name="Google Shape;115;p20"/>
          <p:cNvSpPr txBox="1"/>
          <p:nvPr>
            <p:ph idx="1" type="body"/>
          </p:nvPr>
        </p:nvSpPr>
        <p:spPr>
          <a:xfrm>
            <a:off x="6991200" y="1558375"/>
            <a:ext cx="1994700" cy="22377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Speed Controls (PWM)</a:t>
            </a:r>
            <a:endParaRPr sz="1500"/>
          </a:p>
          <a:p>
            <a:pPr indent="-323850" lvl="0" marL="457200" rtl="0" algn="l">
              <a:spcBef>
                <a:spcPts val="1000"/>
              </a:spcBef>
              <a:spcAft>
                <a:spcPts val="1000"/>
              </a:spcAft>
              <a:buSzPts val="1500"/>
              <a:buChar char="●"/>
            </a:pPr>
            <a:r>
              <a:rPr lang="en" sz="1500"/>
              <a:t>Note: STBY must be high for the motors to drive</a:t>
            </a:r>
            <a:endParaRPr sz="1500"/>
          </a:p>
        </p:txBody>
      </p:sp>
      <p:graphicFrame>
        <p:nvGraphicFramePr>
          <p:cNvPr id="116" name="Google Shape;116;p20"/>
          <p:cNvGraphicFramePr/>
          <p:nvPr/>
        </p:nvGraphicFramePr>
        <p:xfrm>
          <a:off x="124800" y="1418813"/>
          <a:ext cx="3000000" cy="3000000"/>
        </p:xfrm>
        <a:graphic>
          <a:graphicData uri="http://schemas.openxmlformats.org/drawingml/2006/table">
            <a:tbl>
              <a:tblPr>
                <a:noFill/>
                <a:tableStyleId>{A8A9CB12-5825-421C-AE55-F2C7A3CF4837}</a:tableStyleId>
              </a:tblPr>
              <a:tblGrid>
                <a:gridCol w="1128750"/>
                <a:gridCol w="1128750"/>
                <a:gridCol w="1128750"/>
                <a:gridCol w="729350"/>
                <a:gridCol w="795900"/>
                <a:gridCol w="1803975"/>
              </a:tblGrid>
              <a:tr h="396200">
                <a:tc>
                  <a:txBody>
                    <a:bodyPr/>
                    <a:lstStyle/>
                    <a:p>
                      <a:pPr indent="0" lvl="0" marL="0" rtl="0" algn="l">
                        <a:spcBef>
                          <a:spcPts val="0"/>
                        </a:spcBef>
                        <a:spcAft>
                          <a:spcPts val="0"/>
                        </a:spcAft>
                        <a:buNone/>
                      </a:pPr>
                      <a:r>
                        <a:rPr b="1" lang="en"/>
                        <a:t>In1</a:t>
                      </a:r>
                      <a:endParaRPr b="1"/>
                    </a:p>
                  </a:txBody>
                  <a:tcPr marT="91425" marB="91425" marR="91425" marL="91425"/>
                </a:tc>
                <a:tc>
                  <a:txBody>
                    <a:bodyPr/>
                    <a:lstStyle/>
                    <a:p>
                      <a:pPr indent="0" lvl="0" marL="0" rtl="0" algn="l">
                        <a:spcBef>
                          <a:spcPts val="0"/>
                        </a:spcBef>
                        <a:spcAft>
                          <a:spcPts val="0"/>
                        </a:spcAft>
                        <a:buNone/>
                      </a:pPr>
                      <a:r>
                        <a:rPr b="1" lang="en"/>
                        <a:t>In2</a:t>
                      </a:r>
                      <a:endParaRPr b="1"/>
                    </a:p>
                  </a:txBody>
                  <a:tcPr marT="91425" marB="91425" marR="91425" marL="91425"/>
                </a:tc>
                <a:tc>
                  <a:txBody>
                    <a:bodyPr/>
                    <a:lstStyle/>
                    <a:p>
                      <a:pPr indent="0" lvl="0" marL="0" rtl="0" algn="l">
                        <a:spcBef>
                          <a:spcPts val="0"/>
                        </a:spcBef>
                        <a:spcAft>
                          <a:spcPts val="0"/>
                        </a:spcAft>
                        <a:buNone/>
                      </a:pPr>
                      <a:r>
                        <a:rPr b="1" lang="en"/>
                        <a:t>PWM</a:t>
                      </a:r>
                      <a:endParaRPr b="1"/>
                    </a:p>
                  </a:txBody>
                  <a:tcPr marT="91425" marB="91425" marR="91425" marL="91425"/>
                </a:tc>
                <a:tc>
                  <a:txBody>
                    <a:bodyPr/>
                    <a:lstStyle/>
                    <a:p>
                      <a:pPr indent="0" lvl="0" marL="0" rtl="0" algn="l">
                        <a:spcBef>
                          <a:spcPts val="0"/>
                        </a:spcBef>
                        <a:spcAft>
                          <a:spcPts val="0"/>
                        </a:spcAft>
                        <a:buNone/>
                      </a:pPr>
                      <a:r>
                        <a:rPr b="1" lang="en"/>
                        <a:t>Out1</a:t>
                      </a:r>
                      <a:endParaRPr b="1"/>
                    </a:p>
                  </a:txBody>
                  <a:tcPr marT="91425" marB="91425" marR="91425" marL="91425"/>
                </a:tc>
                <a:tc>
                  <a:txBody>
                    <a:bodyPr/>
                    <a:lstStyle/>
                    <a:p>
                      <a:pPr indent="0" lvl="0" marL="0" rtl="0" algn="l">
                        <a:spcBef>
                          <a:spcPts val="0"/>
                        </a:spcBef>
                        <a:spcAft>
                          <a:spcPts val="0"/>
                        </a:spcAft>
                        <a:buNone/>
                      </a:pPr>
                      <a:r>
                        <a:rPr b="1" lang="en"/>
                        <a:t>Out2</a:t>
                      </a:r>
                      <a:endParaRPr b="1"/>
                    </a:p>
                  </a:txBody>
                  <a:tcPr marT="91425" marB="91425" marR="91425" marL="91425"/>
                </a:tc>
                <a:tc>
                  <a:txBody>
                    <a:bodyPr/>
                    <a:lstStyle/>
                    <a:p>
                      <a:pPr indent="0" lvl="0" marL="0" rtl="0" algn="l">
                        <a:spcBef>
                          <a:spcPts val="0"/>
                        </a:spcBef>
                        <a:spcAft>
                          <a:spcPts val="0"/>
                        </a:spcAft>
                        <a:buNone/>
                      </a:pPr>
                      <a:r>
                        <a:rPr b="1" lang="en"/>
                        <a:t>Mode</a:t>
                      </a:r>
                      <a:endParaRPr b="1"/>
                    </a:p>
                  </a:txBody>
                  <a:tcPr marT="91425" marB="91425" marR="91425" marL="91425"/>
                </a:tc>
              </a:tr>
              <a:tr h="396200">
                <a:tc>
                  <a:txBody>
                    <a:bodyPr/>
                    <a:lstStyle/>
                    <a:p>
                      <a:pPr indent="0" lvl="0" marL="0" rtl="0" algn="l">
                        <a:spcBef>
                          <a:spcPts val="0"/>
                        </a:spcBef>
                        <a:spcAft>
                          <a:spcPts val="0"/>
                        </a:spcAft>
                        <a:buNone/>
                      </a:pPr>
                      <a:r>
                        <a:rPr lang="en"/>
                        <a:t>H</a:t>
                      </a:r>
                      <a:endParaRPr/>
                    </a:p>
                  </a:txBody>
                  <a:tcPr marT="91425" marB="91425" marR="91425" marL="91425"/>
                </a:tc>
                <a:tc>
                  <a:txBody>
                    <a:bodyPr/>
                    <a:lstStyle/>
                    <a:p>
                      <a:pPr indent="0" lvl="0" marL="0" rtl="0" algn="l">
                        <a:spcBef>
                          <a:spcPts val="0"/>
                        </a:spcBef>
                        <a:spcAft>
                          <a:spcPts val="0"/>
                        </a:spcAft>
                        <a:buNone/>
                      </a:pPr>
                      <a:r>
                        <a:rPr lang="en"/>
                        <a:t>H</a:t>
                      </a:r>
                      <a:endParaRPr/>
                    </a:p>
                  </a:txBody>
                  <a:tcPr marT="91425" marB="91425" marR="91425" marL="91425"/>
                </a:tc>
                <a:tc>
                  <a:txBody>
                    <a:bodyPr/>
                    <a:lstStyle/>
                    <a:p>
                      <a:pPr indent="0" lvl="0" marL="0" rtl="0" algn="l">
                        <a:spcBef>
                          <a:spcPts val="0"/>
                        </a:spcBef>
                        <a:spcAft>
                          <a:spcPts val="0"/>
                        </a:spcAft>
                        <a:buNone/>
                      </a:pPr>
                      <a:r>
                        <a:rPr lang="en"/>
                        <a:t>H/L</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Short brake</a:t>
                      </a:r>
                      <a:endParaRPr/>
                    </a:p>
                  </a:txBody>
                  <a:tcPr marT="91425" marB="91425" marR="91425" marL="91425"/>
                </a:tc>
              </a:tr>
              <a:tr h="396200">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H</a:t>
                      </a:r>
                      <a:endParaRPr/>
                    </a:p>
                  </a:txBody>
                  <a:tcPr marT="91425" marB="91425" marR="91425" marL="91425"/>
                </a:tc>
                <a:tc>
                  <a:txBody>
                    <a:bodyPr/>
                    <a:lstStyle/>
                    <a:p>
                      <a:pPr indent="0" lvl="0" marL="0" rtl="0" algn="l">
                        <a:spcBef>
                          <a:spcPts val="0"/>
                        </a:spcBef>
                        <a:spcAft>
                          <a:spcPts val="0"/>
                        </a:spcAft>
                        <a:buNone/>
                      </a:pPr>
                      <a:r>
                        <a:rPr lang="en"/>
                        <a:t>H</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H</a:t>
                      </a:r>
                      <a:endParaRPr/>
                    </a:p>
                  </a:txBody>
                  <a:tcPr marT="91425" marB="91425" marR="91425" marL="91425"/>
                </a:tc>
                <a:tc>
                  <a:txBody>
                    <a:bodyPr/>
                    <a:lstStyle/>
                    <a:p>
                      <a:pPr indent="0" lvl="0" marL="0" rtl="0" algn="l">
                        <a:spcBef>
                          <a:spcPts val="0"/>
                        </a:spcBef>
                        <a:spcAft>
                          <a:spcPts val="0"/>
                        </a:spcAft>
                        <a:buNone/>
                      </a:pPr>
                      <a:r>
                        <a:rPr lang="en"/>
                        <a:t>CCW</a:t>
                      </a:r>
                      <a:endParaRPr/>
                    </a:p>
                  </a:txBody>
                  <a:tcPr marT="91425" marB="91425" marR="91425" marL="91425"/>
                </a:tc>
              </a:tr>
              <a:tr h="396200">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H</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Short brake</a:t>
                      </a:r>
                      <a:endParaRPr/>
                    </a:p>
                  </a:txBody>
                  <a:tcPr marT="91425" marB="91425" marR="91425" marL="91425"/>
                </a:tc>
              </a:tr>
              <a:tr h="396200">
                <a:tc>
                  <a:txBody>
                    <a:bodyPr/>
                    <a:lstStyle/>
                    <a:p>
                      <a:pPr indent="0" lvl="0" marL="0" rtl="0" algn="l">
                        <a:spcBef>
                          <a:spcPts val="0"/>
                        </a:spcBef>
                        <a:spcAft>
                          <a:spcPts val="0"/>
                        </a:spcAft>
                        <a:buNone/>
                      </a:pPr>
                      <a:r>
                        <a:rPr lang="en"/>
                        <a:t>H</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L</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H</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H</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L</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CW</a:t>
                      </a:r>
                      <a:endParaRPr/>
                    </a:p>
                  </a:txBody>
                  <a:tcPr marT="91425" marB="91425" marR="91425" marL="91425">
                    <a:solidFill>
                      <a:schemeClr val="lt2"/>
                    </a:solidFill>
                  </a:tcPr>
                </a:tc>
              </a:tr>
              <a:tr h="396200">
                <a:tc>
                  <a:txBody>
                    <a:bodyPr/>
                    <a:lstStyle/>
                    <a:p>
                      <a:pPr indent="0" lvl="0" marL="0" rtl="0" algn="l">
                        <a:spcBef>
                          <a:spcPts val="0"/>
                        </a:spcBef>
                        <a:spcAft>
                          <a:spcPts val="0"/>
                        </a:spcAft>
                        <a:buNone/>
                      </a:pPr>
                      <a:r>
                        <a:rPr lang="en"/>
                        <a:t>H</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Short brake</a:t>
                      </a:r>
                      <a:endParaRPr/>
                    </a:p>
                  </a:txBody>
                  <a:tcPr marT="91425" marB="91425" marR="91425" marL="91425"/>
                </a:tc>
              </a:tr>
              <a:tr h="396200">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L</a:t>
                      </a:r>
                      <a:endParaRPr/>
                    </a:p>
                  </a:txBody>
                  <a:tcPr marT="91425" marB="91425" marR="91425" marL="91425"/>
                </a:tc>
                <a:tc>
                  <a:txBody>
                    <a:bodyPr/>
                    <a:lstStyle/>
                    <a:p>
                      <a:pPr indent="0" lvl="0" marL="0" rtl="0" algn="l">
                        <a:spcBef>
                          <a:spcPts val="0"/>
                        </a:spcBef>
                        <a:spcAft>
                          <a:spcPts val="0"/>
                        </a:spcAft>
                        <a:buNone/>
                      </a:pPr>
                      <a:r>
                        <a:rPr lang="en"/>
                        <a:t>H</a:t>
                      </a:r>
                      <a:endParaRPr/>
                    </a:p>
                  </a:txBody>
                  <a:tcPr marT="91425" marB="91425" marR="91425" marL="91425"/>
                </a:tc>
                <a:tc>
                  <a:txBody>
                    <a:bodyPr/>
                    <a:lstStyle/>
                    <a:p>
                      <a:pPr indent="0" lvl="0" marL="0" rtl="0" algn="l">
                        <a:spcBef>
                          <a:spcPts val="0"/>
                        </a:spcBef>
                        <a:spcAft>
                          <a:spcPts val="0"/>
                        </a:spcAft>
                        <a:buNone/>
                      </a:pPr>
                      <a:r>
                        <a:rPr lang="en"/>
                        <a:t>OFF</a:t>
                      </a:r>
                      <a:endParaRPr/>
                    </a:p>
                  </a:txBody>
                  <a:tcPr marT="91425" marB="91425" marR="91425" marL="91425"/>
                </a:tc>
                <a:tc>
                  <a:txBody>
                    <a:bodyPr/>
                    <a:lstStyle/>
                    <a:p>
                      <a:pPr indent="0" lvl="0" marL="0" rtl="0" algn="l">
                        <a:spcBef>
                          <a:spcPts val="0"/>
                        </a:spcBef>
                        <a:spcAft>
                          <a:spcPts val="0"/>
                        </a:spcAft>
                        <a:buNone/>
                      </a:pPr>
                      <a:r>
                        <a:rPr lang="en"/>
                        <a:t>OFF</a:t>
                      </a:r>
                      <a:endParaRPr/>
                    </a:p>
                  </a:txBody>
                  <a:tcPr marT="91425" marB="91425" marR="91425" marL="91425"/>
                </a:tc>
                <a:tc>
                  <a:txBody>
                    <a:bodyPr/>
                    <a:lstStyle/>
                    <a:p>
                      <a:pPr indent="0" lvl="0" marL="0" rtl="0" algn="l">
                        <a:spcBef>
                          <a:spcPts val="0"/>
                        </a:spcBef>
                        <a:spcAft>
                          <a:spcPts val="0"/>
                        </a:spcAft>
                        <a:buNone/>
                      </a:pPr>
                      <a:r>
                        <a:rPr lang="en"/>
                        <a:t>Stop</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Libraries For Motor Driver</a:t>
            </a:r>
            <a:endParaRPr sz="3500"/>
          </a:p>
        </p:txBody>
      </p:sp>
      <p:sp>
        <p:nvSpPr>
          <p:cNvPr id="122" name="Google Shape;122;p21"/>
          <p:cNvSpPr txBox="1"/>
          <p:nvPr/>
        </p:nvSpPr>
        <p:spPr>
          <a:xfrm>
            <a:off x="494050" y="2009275"/>
            <a:ext cx="43782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MotorLib.c</a:t>
            </a:r>
            <a:endParaRPr sz="1200">
              <a:solidFill>
                <a:schemeClr val="dk1"/>
              </a:solidFill>
              <a:latin typeface="Open Sans"/>
              <a:ea typeface="Open Sans"/>
              <a:cs typeface="Open Sans"/>
              <a:sym typeface="Open Sans"/>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 setSpeed(</a:t>
            </a:r>
            <a:r>
              <a:rPr lang="en" sz="1200">
                <a:solidFill>
                  <a:srgbClr val="0000FF"/>
                </a:solidFill>
              </a:rPr>
              <a:t>int</a:t>
            </a:r>
            <a:r>
              <a:rPr lang="en" sz="1200">
                <a:solidFill>
                  <a:srgbClr val="595959"/>
                </a:solidFill>
              </a:rPr>
              <a:t> speed);</a:t>
            </a:r>
            <a:endParaRPr sz="1200">
              <a:solidFill>
                <a:srgbClr val="595959"/>
              </a:solidFill>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 </a:t>
            </a:r>
            <a:r>
              <a:rPr lang="en" sz="1200">
                <a:solidFill>
                  <a:srgbClr val="595959"/>
                </a:solidFill>
              </a:rPr>
              <a:t>initMotor(</a:t>
            </a:r>
            <a:r>
              <a:rPr lang="en" sz="1200">
                <a:solidFill>
                  <a:srgbClr val="0000FF"/>
                </a:solidFill>
              </a:rPr>
              <a:t>void</a:t>
            </a:r>
            <a:r>
              <a:rPr lang="en" sz="1200">
                <a:solidFill>
                  <a:srgbClr val="595959"/>
                </a:solidFill>
              </a:rPr>
              <a:t>);</a:t>
            </a:r>
            <a:endParaRPr sz="1200">
              <a:solidFill>
                <a:srgbClr val="595959"/>
              </a:solidFill>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 initPushButton(</a:t>
            </a:r>
            <a:r>
              <a:rPr lang="en" sz="1200">
                <a:solidFill>
                  <a:srgbClr val="0000FF"/>
                </a:solidFill>
              </a:rPr>
              <a:t>void</a:t>
            </a:r>
            <a:r>
              <a:rPr lang="en" sz="1200">
                <a:solidFill>
                  <a:srgbClr val="595959"/>
                </a:solidFill>
              </a:rPr>
              <a:t>);</a:t>
            </a:r>
            <a:endParaRPr sz="1200">
              <a:solidFill>
                <a:srgbClr val="595959"/>
              </a:solidFill>
            </a:endParaRPr>
          </a:p>
          <a:p>
            <a:pPr indent="-304800" lvl="1" marL="914400" rtl="0" algn="l">
              <a:spcBef>
                <a:spcPts val="0"/>
              </a:spcBef>
              <a:spcAft>
                <a:spcPts val="0"/>
              </a:spcAft>
              <a:buClr>
                <a:schemeClr val="dk1"/>
              </a:buClr>
              <a:buSzPts val="1200"/>
              <a:buFont typeface="Open Sans"/>
              <a:buChar char="○"/>
            </a:pPr>
            <a:r>
              <a:rPr lang="en" sz="1200">
                <a:solidFill>
                  <a:srgbClr val="0000FF"/>
                </a:solidFill>
              </a:rPr>
              <a:t>void</a:t>
            </a:r>
            <a:r>
              <a:rPr lang="en" sz="1200">
                <a:solidFill>
                  <a:srgbClr val="595959"/>
                </a:solidFill>
              </a:rPr>
              <a:t>_IC1Interrupt(</a:t>
            </a:r>
            <a:r>
              <a:rPr lang="en" sz="1200">
                <a:solidFill>
                  <a:srgbClr val="0000FF"/>
                </a:solidFill>
              </a:rPr>
              <a:t>void</a:t>
            </a:r>
            <a:r>
              <a:rPr lang="en" sz="1200">
                <a:solidFill>
                  <a:srgbClr val="595959"/>
                </a:solidFill>
              </a:rPr>
              <a:t>);</a:t>
            </a:r>
            <a:endParaRPr sz="1200">
              <a:latin typeface="Open Sans"/>
              <a:ea typeface="Open Sans"/>
              <a:cs typeface="Open Sans"/>
              <a:sym typeface="Open Sans"/>
            </a:endParaRPr>
          </a:p>
        </p:txBody>
      </p:sp>
      <p:pic>
        <p:nvPicPr>
          <p:cNvPr id="123" name="Google Shape;123;p21"/>
          <p:cNvPicPr preferRelativeResize="0"/>
          <p:nvPr/>
        </p:nvPicPr>
        <p:blipFill>
          <a:blip r:embed="rId3">
            <a:alphaModFix/>
          </a:blip>
          <a:stretch>
            <a:fillRect/>
          </a:stretch>
        </p:blipFill>
        <p:spPr>
          <a:xfrm>
            <a:off x="836100" y="1263925"/>
            <a:ext cx="2781300" cy="628650"/>
          </a:xfrm>
          <a:prstGeom prst="rect">
            <a:avLst/>
          </a:prstGeom>
          <a:noFill/>
          <a:ln>
            <a:noFill/>
          </a:ln>
        </p:spPr>
      </p:pic>
      <p:pic>
        <p:nvPicPr>
          <p:cNvPr id="124" name="Google Shape;124;p21"/>
          <p:cNvPicPr preferRelativeResize="0"/>
          <p:nvPr/>
        </p:nvPicPr>
        <p:blipFill>
          <a:blip r:embed="rId4">
            <a:alphaModFix/>
          </a:blip>
          <a:stretch>
            <a:fillRect/>
          </a:stretch>
        </p:blipFill>
        <p:spPr>
          <a:xfrm>
            <a:off x="4910275" y="1503250"/>
            <a:ext cx="4197826" cy="2563275"/>
          </a:xfrm>
          <a:prstGeom prst="rect">
            <a:avLst/>
          </a:prstGeom>
          <a:noFill/>
          <a:ln>
            <a:noFill/>
          </a:ln>
        </p:spPr>
      </p:pic>
      <p:sp>
        <p:nvSpPr>
          <p:cNvPr id="125" name="Google Shape;125;p21"/>
          <p:cNvSpPr txBox="1"/>
          <p:nvPr/>
        </p:nvSpPr>
        <p:spPr>
          <a:xfrm>
            <a:off x="4765800" y="1193325"/>
            <a:ext cx="4378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motorHeader.h</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